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71" r:id="rId3"/>
    <p:sldId id="272" r:id="rId4"/>
    <p:sldId id="273" r:id="rId5"/>
    <p:sldId id="274"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8E4F"/>
    <a:srgbClr val="C9B184"/>
    <a:srgbClr val="337AAB"/>
    <a:srgbClr val="4472C4"/>
    <a:srgbClr val="4C4749"/>
    <a:srgbClr val="403B3D"/>
    <a:srgbClr val="F8D000"/>
    <a:srgbClr val="FFCC00"/>
    <a:srgbClr val="809F0D"/>
    <a:srgbClr val="C96F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4660"/>
  </p:normalViewPr>
  <p:slideViewPr>
    <p:cSldViewPr snapToGrid="0">
      <p:cViewPr varScale="1">
        <p:scale>
          <a:sx n="86" d="100"/>
          <a:sy n="86" d="100"/>
        </p:scale>
        <p:origin x="37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27C5A-3FF0-4C8D-B18A-40AACDD2B921}" type="datetimeFigureOut">
              <a:rPr lang="en-US" smtClean="0"/>
              <a:t>5/17/2023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DD645-5576-42A9-994D-DD1D537E79AD}" type="slidenum">
              <a:rPr lang="en-US" smtClean="0"/>
              <a:t>‹#›</a:t>
            </a:fld>
            <a:endParaRPr lang="en-US"/>
          </a:p>
        </p:txBody>
      </p:sp>
    </p:spTree>
    <p:extLst>
      <p:ext uri="{BB962C8B-B14F-4D97-AF65-F5344CB8AC3E}">
        <p14:creationId xmlns:p14="http://schemas.microsoft.com/office/powerpoint/2010/main" val="370697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929A-4054-26DA-66E6-046AC2ED12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E382B7-1B10-7EC4-4CEA-8B8569E156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D23DF9-B29C-BEFE-8D4B-2F90A50C376C}"/>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5" name="Footer Placeholder 4">
            <a:extLst>
              <a:ext uri="{FF2B5EF4-FFF2-40B4-BE49-F238E27FC236}">
                <a16:creationId xmlns:a16="http://schemas.microsoft.com/office/drawing/2014/main" id="{50F476CE-B9E6-D70E-D71B-1FFEB1E80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8BAA3-FD23-965E-F276-096D0FE314AA}"/>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3438759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8B20-80CC-0CAA-6161-72D6EB4FE0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544C75-BF5A-4EA6-080E-3014E94730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DBD4E-C9E8-3CEE-844B-F28139668E4D}"/>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5" name="Footer Placeholder 4">
            <a:extLst>
              <a:ext uri="{FF2B5EF4-FFF2-40B4-BE49-F238E27FC236}">
                <a16:creationId xmlns:a16="http://schemas.microsoft.com/office/drawing/2014/main" id="{342D76CE-E736-465F-6AAD-E4CFA6A4B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595CE-CBF8-20C2-C0F9-C01B88631468}"/>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374239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0A5B1-25E0-EF74-DA63-55E2855643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4B69BF-F1E5-7FB6-7D06-71E3953551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73C66-A605-2EF5-36C2-7A7A14920650}"/>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5" name="Footer Placeholder 4">
            <a:extLst>
              <a:ext uri="{FF2B5EF4-FFF2-40B4-BE49-F238E27FC236}">
                <a16:creationId xmlns:a16="http://schemas.microsoft.com/office/drawing/2014/main" id="{AD9D95D1-57A9-536E-E021-8F48E00A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BA0138-6495-B4A1-1BE8-61C7491F380F}"/>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22730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7FC-0E68-78BA-6553-A91A13DA58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8D334-CF70-7F61-3129-1F04A946EA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A695E-867C-8E13-B713-D0AAF9305B08}"/>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5" name="Footer Placeholder 4">
            <a:extLst>
              <a:ext uri="{FF2B5EF4-FFF2-40B4-BE49-F238E27FC236}">
                <a16:creationId xmlns:a16="http://schemas.microsoft.com/office/drawing/2014/main" id="{D8F3B360-3019-B086-042A-B8FC058AD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04856-D62C-9FA7-A911-3EDB10AC6C97}"/>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180316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CCD6-FF23-BD19-7171-EAAE8A7B68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8D8EAC-488C-FC0C-7055-ED71C2517A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F5F8DB-B3E7-075B-65C6-F5F9408CFA86}"/>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5" name="Footer Placeholder 4">
            <a:extLst>
              <a:ext uri="{FF2B5EF4-FFF2-40B4-BE49-F238E27FC236}">
                <a16:creationId xmlns:a16="http://schemas.microsoft.com/office/drawing/2014/main" id="{97268B12-7944-5543-FDA0-E223908FC1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A50CA-8273-7A9E-5185-AF76ECEFBE7F}"/>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264983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7E221-B143-88D3-1D82-F44AAA8848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A5EE0-C4A1-AC3D-9529-39BF4A8EFD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6EA396-2D53-E332-CDC9-4F9770D40C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CE9894-8375-3BA1-0259-84CA77BC532E}"/>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6" name="Footer Placeholder 5">
            <a:extLst>
              <a:ext uri="{FF2B5EF4-FFF2-40B4-BE49-F238E27FC236}">
                <a16:creationId xmlns:a16="http://schemas.microsoft.com/office/drawing/2014/main" id="{2668B54E-8157-CB5D-55D9-AEB00F9AD6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36D94-79C4-D06E-5C32-51B25DFFE7FA}"/>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42097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9DB8D-6270-5319-AAF6-23D9CA2F72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3842A5-DBFA-223D-DD28-37B6C23ECD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020D24-B54D-48A9-217F-41A2E5B4C3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B082ED-CC33-9BA7-890D-240776C688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A698AE-D13A-E373-51B9-0D9D92FD6A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436295-223E-33DF-F286-D54D8A393B83}"/>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8" name="Footer Placeholder 7">
            <a:extLst>
              <a:ext uri="{FF2B5EF4-FFF2-40B4-BE49-F238E27FC236}">
                <a16:creationId xmlns:a16="http://schemas.microsoft.com/office/drawing/2014/main" id="{623B4F58-ED91-1F23-00C3-6AD104317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E91C68-E24D-7AB5-4E7D-1E2E18543A6C}"/>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83615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4562-8F94-7A76-D6C1-5A3A187368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D2A77E-A626-03D0-C3AD-B30A06A61646}"/>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4" name="Footer Placeholder 3">
            <a:extLst>
              <a:ext uri="{FF2B5EF4-FFF2-40B4-BE49-F238E27FC236}">
                <a16:creationId xmlns:a16="http://schemas.microsoft.com/office/drawing/2014/main" id="{E2936307-7794-A401-A83D-9E786D645F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8AD228-FE68-7001-E35D-29C51AE2A62C}"/>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992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D2C225-7E4F-CD26-9294-877FF4FDA74C}"/>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3" name="Footer Placeholder 2">
            <a:extLst>
              <a:ext uri="{FF2B5EF4-FFF2-40B4-BE49-F238E27FC236}">
                <a16:creationId xmlns:a16="http://schemas.microsoft.com/office/drawing/2014/main" id="{F4624890-45C6-D5D4-9121-6DAE4E392C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63B559-155F-C6C4-FB83-17CB77890FD9}"/>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147676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40FFC-891D-BC18-5788-147A48E22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3CF750-E539-46B4-E76F-1C37B48EE2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25D1FA-18CD-7677-E4B2-EAE993BC4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D9B48-7731-E1B9-B7F7-6AE39A9CE22E}"/>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6" name="Footer Placeholder 5">
            <a:extLst>
              <a:ext uri="{FF2B5EF4-FFF2-40B4-BE49-F238E27FC236}">
                <a16:creationId xmlns:a16="http://schemas.microsoft.com/office/drawing/2014/main" id="{9516F11D-0346-AC61-15D8-5E0B82A919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AF473-DE9F-0351-31C7-66BD0DA37D21}"/>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375500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2BA7-2161-9542-68D6-6F8F947E0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7FC28F-79D9-F283-9EFF-46EF4E3ABC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2582F9-0980-F90F-8B2E-AD4EC4C70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3A5602-FA16-B008-E18F-F9C729AAF6B5}"/>
              </a:ext>
            </a:extLst>
          </p:cNvPr>
          <p:cNvSpPr>
            <a:spLocks noGrp="1"/>
          </p:cNvSpPr>
          <p:nvPr>
            <p:ph type="dt" sz="half" idx="10"/>
          </p:nvPr>
        </p:nvSpPr>
        <p:spPr/>
        <p:txBody>
          <a:bodyPr/>
          <a:lstStyle/>
          <a:p>
            <a:fld id="{8C06A924-A482-40AF-BBEF-189A16987C23}" type="datetimeFigureOut">
              <a:rPr lang="en-US" smtClean="0"/>
              <a:t>5/17/2023</a:t>
            </a:fld>
            <a:endParaRPr lang="en-US"/>
          </a:p>
        </p:txBody>
      </p:sp>
      <p:sp>
        <p:nvSpPr>
          <p:cNvPr id="6" name="Footer Placeholder 5">
            <a:extLst>
              <a:ext uri="{FF2B5EF4-FFF2-40B4-BE49-F238E27FC236}">
                <a16:creationId xmlns:a16="http://schemas.microsoft.com/office/drawing/2014/main" id="{119F6A3F-A11C-FDA4-9B70-896379A86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395030-1D0D-BBAA-C708-9DF4504426BB}"/>
              </a:ext>
            </a:extLst>
          </p:cNvPr>
          <p:cNvSpPr>
            <a:spLocks noGrp="1"/>
          </p:cNvSpPr>
          <p:nvPr>
            <p:ph type="sldNum" sz="quarter" idx="12"/>
          </p:nvPr>
        </p:nvSpPr>
        <p:spPr/>
        <p:txBody>
          <a:bodyPr/>
          <a:lstStyle/>
          <a:p>
            <a:fld id="{E90AA713-CE44-47C2-A7FA-DE63DA4C4E28}" type="slidenum">
              <a:rPr lang="en-US" smtClean="0"/>
              <a:t>‹#›</a:t>
            </a:fld>
            <a:endParaRPr lang="en-US"/>
          </a:p>
        </p:txBody>
      </p:sp>
    </p:spTree>
    <p:extLst>
      <p:ext uri="{BB962C8B-B14F-4D97-AF65-F5344CB8AC3E}">
        <p14:creationId xmlns:p14="http://schemas.microsoft.com/office/powerpoint/2010/main" val="339732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7B5869-97A9-40ED-E783-CE74437D7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5C09AB-1C46-DC9E-C7E0-066A3C48CB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2B719-7C3C-06AC-5F8D-9C690E50AF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6A924-A482-40AF-BBEF-189A16987C23}" type="datetimeFigureOut">
              <a:rPr lang="en-US" smtClean="0"/>
              <a:t>5/17/2023</a:t>
            </a:fld>
            <a:endParaRPr lang="en-US"/>
          </a:p>
        </p:txBody>
      </p:sp>
      <p:sp>
        <p:nvSpPr>
          <p:cNvPr id="5" name="Footer Placeholder 4">
            <a:extLst>
              <a:ext uri="{FF2B5EF4-FFF2-40B4-BE49-F238E27FC236}">
                <a16:creationId xmlns:a16="http://schemas.microsoft.com/office/drawing/2014/main" id="{FB8E50D4-1BDA-5E33-95F2-9D23AAB383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0BDC5C-C159-8D11-ECB2-793D71FFAB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AA713-CE44-47C2-A7FA-DE63DA4C4E28}" type="slidenum">
              <a:rPr lang="en-US" smtClean="0"/>
              <a:t>‹#›</a:t>
            </a:fld>
            <a:endParaRPr lang="en-US"/>
          </a:p>
        </p:txBody>
      </p:sp>
    </p:spTree>
    <p:extLst>
      <p:ext uri="{BB962C8B-B14F-4D97-AF65-F5344CB8AC3E}">
        <p14:creationId xmlns:p14="http://schemas.microsoft.com/office/powerpoint/2010/main" val="250774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2E2204F-DFE9-5869-8705-80895347EC96}"/>
              </a:ext>
            </a:extLst>
          </p:cNvPr>
          <p:cNvSpPr/>
          <p:nvPr/>
        </p:nvSpPr>
        <p:spPr>
          <a:xfrm>
            <a:off x="0" y="0"/>
            <a:ext cx="12192000" cy="1145894"/>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B72CA87-E3EC-2921-1CC9-0411955671B8}"/>
              </a:ext>
            </a:extLst>
          </p:cNvPr>
          <p:cNvSpPr txBox="1"/>
          <p:nvPr/>
        </p:nvSpPr>
        <p:spPr>
          <a:xfrm>
            <a:off x="909928" y="-30297"/>
            <a:ext cx="10829639" cy="1261884"/>
          </a:xfrm>
          <a:prstGeom prst="rect">
            <a:avLst/>
          </a:prstGeom>
          <a:noFill/>
        </p:spPr>
        <p:txBody>
          <a:bodyPr wrap="square" rtlCol="0">
            <a:spAutoFit/>
          </a:bodyPr>
          <a:lstStyle/>
          <a:p>
            <a:pPr algn="l"/>
            <a:r>
              <a:rPr lang="en-US" sz="4400" b="1" dirty="0">
                <a:latin typeface="Kokila" panose="020B0604020202020204" pitchFamily="34" charset="0"/>
                <a:cs typeface="Kokila" panose="020B0604020202020204" pitchFamily="34" charset="0"/>
              </a:rPr>
              <a:t>Ken </a:t>
            </a:r>
            <a:r>
              <a:rPr lang="en-US" sz="4400" b="1" dirty="0" err="1">
                <a:latin typeface="Kokila" panose="020B0604020202020204" pitchFamily="34" charset="0"/>
                <a:cs typeface="Kokila" panose="020B0604020202020204" pitchFamily="34" charset="0"/>
              </a:rPr>
              <a:t>Ken</a:t>
            </a:r>
            <a:r>
              <a:rPr lang="en-US" sz="4400" b="1" dirty="0">
                <a:latin typeface="Kokila" panose="020B0604020202020204" pitchFamily="34" charset="0"/>
                <a:cs typeface="Kokila" panose="020B0604020202020204" pitchFamily="34" charset="0"/>
              </a:rPr>
              <a:t> Puzzle </a:t>
            </a:r>
            <a:endParaRPr lang="en-IN" sz="4400" b="1" dirty="0">
              <a:latin typeface="Kokila" panose="020B0604020202020204" pitchFamily="34" charset="0"/>
              <a:cs typeface="Kokila" panose="020B0604020202020204" pitchFamily="34" charset="0"/>
            </a:endParaRPr>
          </a:p>
          <a:p>
            <a:pPr algn="l"/>
            <a:endParaRPr lang="en-US" sz="3200" b="1" dirty="0">
              <a:latin typeface="Kokila" panose="020B0604020202020204" pitchFamily="34" charset="0"/>
              <a:cs typeface="Kokila" panose="020B0604020202020204" pitchFamily="34" charset="0"/>
            </a:endParaRPr>
          </a:p>
        </p:txBody>
      </p:sp>
      <p:pic>
        <p:nvPicPr>
          <p:cNvPr id="3" name="Graphic 2">
            <a:extLst>
              <a:ext uri="{FF2B5EF4-FFF2-40B4-BE49-F238E27FC236}">
                <a16:creationId xmlns:a16="http://schemas.microsoft.com/office/drawing/2014/main" id="{D2817DCC-B4B7-9456-9161-4A3D23F62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65437">
            <a:off x="10956530" y="45653"/>
            <a:ext cx="1023365" cy="1023365"/>
          </a:xfrm>
          <a:prstGeom prst="rect">
            <a:avLst/>
          </a:prstGeom>
        </p:spPr>
      </p:pic>
      <p:pic>
        <p:nvPicPr>
          <p:cNvPr id="49" name="Graphic 48">
            <a:extLst>
              <a:ext uri="{FF2B5EF4-FFF2-40B4-BE49-F238E27FC236}">
                <a16:creationId xmlns:a16="http://schemas.microsoft.com/office/drawing/2014/main" id="{B9CF9F55-8D71-0223-2DE5-985E3D51AB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920" y="189165"/>
            <a:ext cx="822960" cy="822960"/>
          </a:xfrm>
          <a:prstGeom prst="rect">
            <a:avLst/>
          </a:prstGeom>
        </p:spPr>
      </p:pic>
      <p:pic>
        <p:nvPicPr>
          <p:cNvPr id="6" name="Picture 5">
            <a:extLst>
              <a:ext uri="{FF2B5EF4-FFF2-40B4-BE49-F238E27FC236}">
                <a16:creationId xmlns:a16="http://schemas.microsoft.com/office/drawing/2014/main" id="{EE0120D8-7B39-8F87-5552-52C910A88F73}"/>
              </a:ext>
            </a:extLst>
          </p:cNvPr>
          <p:cNvPicPr>
            <a:picLocks noChangeAspect="1"/>
          </p:cNvPicPr>
          <p:nvPr/>
        </p:nvPicPr>
        <p:blipFill>
          <a:blip r:embed="rId6"/>
          <a:stretch>
            <a:fillRect/>
          </a:stretch>
        </p:blipFill>
        <p:spPr>
          <a:xfrm>
            <a:off x="1908930" y="1907820"/>
            <a:ext cx="8169094" cy="3702867"/>
          </a:xfrm>
          <a:prstGeom prst="rect">
            <a:avLst/>
          </a:prstGeom>
        </p:spPr>
      </p:pic>
    </p:spTree>
    <p:extLst>
      <p:ext uri="{BB962C8B-B14F-4D97-AF65-F5344CB8AC3E}">
        <p14:creationId xmlns:p14="http://schemas.microsoft.com/office/powerpoint/2010/main" val="171441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2E2204F-DFE9-5869-8705-80895347EC96}"/>
              </a:ext>
            </a:extLst>
          </p:cNvPr>
          <p:cNvSpPr/>
          <p:nvPr/>
        </p:nvSpPr>
        <p:spPr>
          <a:xfrm>
            <a:off x="0" y="0"/>
            <a:ext cx="12192000" cy="1145894"/>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B72CA87-E3EC-2921-1CC9-0411955671B8}"/>
              </a:ext>
            </a:extLst>
          </p:cNvPr>
          <p:cNvSpPr txBox="1"/>
          <p:nvPr/>
        </p:nvSpPr>
        <p:spPr>
          <a:xfrm>
            <a:off x="909928" y="-30297"/>
            <a:ext cx="10829639" cy="1938992"/>
          </a:xfrm>
          <a:prstGeom prst="rect">
            <a:avLst/>
          </a:prstGeom>
          <a:noFill/>
        </p:spPr>
        <p:txBody>
          <a:bodyPr wrap="square" rtlCol="0">
            <a:spAutoFit/>
          </a:bodyPr>
          <a:lstStyle/>
          <a:p>
            <a:r>
              <a:rPr lang="hi-IN" sz="4400" b="1" kern="100" dirty="0">
                <a:effectLst/>
                <a:latin typeface="Calibri" panose="020F0502020204030204" pitchFamily="34" charset="0"/>
                <a:ea typeface="Calibri" panose="020F0502020204030204" pitchFamily="34" charset="0"/>
                <a:cs typeface="Kokila" panose="020B0604020202020204" pitchFamily="34" charset="0"/>
              </a:rPr>
              <a:t>केनकेन क्या है</a:t>
            </a:r>
            <a:r>
              <a:rPr lang="en-IN" sz="4400" b="1" kern="100" dirty="0">
                <a:effectLst/>
                <a:latin typeface="Calibri" panose="020F0502020204030204" pitchFamily="34" charset="0"/>
                <a:ea typeface="Calibri" panose="020F0502020204030204" pitchFamily="34" charset="0"/>
                <a:cs typeface="Kokila" panose="020B0604020202020204" pitchFamily="34" charset="0"/>
              </a:rPr>
              <a:t>?</a:t>
            </a:r>
            <a:r>
              <a:rPr lang="hi-IN" sz="4400" b="1" kern="100" dirty="0">
                <a:effectLst/>
                <a:latin typeface="Calibri" panose="020F0502020204030204" pitchFamily="34" charset="0"/>
                <a:ea typeface="Calibri" panose="020F0502020204030204" pitchFamily="34" charset="0"/>
                <a:cs typeface="Kokila" panose="020B0604020202020204" pitchFamily="34" charset="0"/>
              </a:rPr>
              <a:t> </a:t>
            </a:r>
            <a:endParaRPr lang="en-IN" sz="4400" kern="100" dirty="0">
              <a:effectLst/>
              <a:latin typeface="Calibri" panose="020F0502020204030204" pitchFamily="34" charset="0"/>
              <a:ea typeface="Calibri" panose="020F0502020204030204" pitchFamily="34" charset="0"/>
              <a:cs typeface="Mangal" panose="02040503050203030202" pitchFamily="18" charset="0"/>
            </a:endParaRPr>
          </a:p>
          <a:p>
            <a:pPr algn="l"/>
            <a:endParaRPr lang="en-IN" sz="4400" b="1" dirty="0">
              <a:latin typeface="Kokila" panose="020B0604020202020204" pitchFamily="34" charset="0"/>
              <a:cs typeface="Kokila" panose="020B0604020202020204" pitchFamily="34" charset="0"/>
            </a:endParaRPr>
          </a:p>
          <a:p>
            <a:pPr algn="l"/>
            <a:endParaRPr lang="en-US" sz="3200" b="1" dirty="0">
              <a:latin typeface="Kokila" panose="020B0604020202020204" pitchFamily="34" charset="0"/>
              <a:cs typeface="Kokila" panose="020B0604020202020204" pitchFamily="34" charset="0"/>
            </a:endParaRPr>
          </a:p>
        </p:txBody>
      </p:sp>
      <p:pic>
        <p:nvPicPr>
          <p:cNvPr id="3" name="Graphic 2">
            <a:extLst>
              <a:ext uri="{FF2B5EF4-FFF2-40B4-BE49-F238E27FC236}">
                <a16:creationId xmlns:a16="http://schemas.microsoft.com/office/drawing/2014/main" id="{D2817DCC-B4B7-9456-9161-4A3D23F62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65437">
            <a:off x="10956530" y="45653"/>
            <a:ext cx="1023365" cy="1023365"/>
          </a:xfrm>
          <a:prstGeom prst="rect">
            <a:avLst/>
          </a:prstGeom>
        </p:spPr>
      </p:pic>
      <p:pic>
        <p:nvPicPr>
          <p:cNvPr id="49" name="Graphic 48">
            <a:extLst>
              <a:ext uri="{FF2B5EF4-FFF2-40B4-BE49-F238E27FC236}">
                <a16:creationId xmlns:a16="http://schemas.microsoft.com/office/drawing/2014/main" id="{B9CF9F55-8D71-0223-2DE5-985E3D51AB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920" y="189165"/>
            <a:ext cx="822960" cy="822960"/>
          </a:xfrm>
          <a:prstGeom prst="rect">
            <a:avLst/>
          </a:prstGeom>
        </p:spPr>
      </p:pic>
      <p:sp>
        <p:nvSpPr>
          <p:cNvPr id="2" name="TextBox 1">
            <a:extLst>
              <a:ext uri="{FF2B5EF4-FFF2-40B4-BE49-F238E27FC236}">
                <a16:creationId xmlns:a16="http://schemas.microsoft.com/office/drawing/2014/main" id="{EFA45DC7-1550-4D8A-64E6-072846139105}"/>
              </a:ext>
            </a:extLst>
          </p:cNvPr>
          <p:cNvSpPr txBox="1"/>
          <p:nvPr/>
        </p:nvSpPr>
        <p:spPr>
          <a:xfrm>
            <a:off x="800108" y="2024109"/>
            <a:ext cx="10829639" cy="3699090"/>
          </a:xfrm>
          <a:prstGeom prst="rect">
            <a:avLst/>
          </a:prstGeom>
          <a:noFill/>
        </p:spPr>
        <p:txBody>
          <a:bodyPr wrap="square" rtlCol="0">
            <a:spAutoFit/>
          </a:bodyPr>
          <a:lstStyle/>
          <a:p>
            <a:pPr>
              <a:lnSpc>
                <a:spcPct val="107000"/>
              </a:lnSpc>
              <a:spcAft>
                <a:spcPts val="800"/>
              </a:spcAft>
            </a:pPr>
            <a:r>
              <a:rPr lang="hi-IN" sz="2800" kern="100" dirty="0">
                <a:effectLst/>
                <a:latin typeface="Calibri" panose="020F0502020204030204" pitchFamily="34" charset="0"/>
                <a:ea typeface="Calibri" panose="020F0502020204030204" pitchFamily="34" charset="0"/>
                <a:cs typeface="Kokila" panose="020B0604020202020204" pitchFamily="34" charset="0"/>
              </a:rPr>
              <a:t>यह एक क्रॉसवर्ड नहीं है। यह टिक-टैक-टो का कोई </a:t>
            </a:r>
            <a:r>
              <a:rPr lang="hi-IN" sz="2800" kern="100" dirty="0">
                <a:effectLst/>
                <a:latin typeface="Mangal" panose="02040503050203030202" pitchFamily="18" charset="0"/>
                <a:ea typeface="Calibri" panose="020F0502020204030204" pitchFamily="34" charset="0"/>
                <a:cs typeface="Kokila" panose="020B0604020202020204" pitchFamily="34" charset="0"/>
              </a:rPr>
              <a:t>नया </a:t>
            </a:r>
            <a:r>
              <a:rPr lang="hi-IN" sz="2800" kern="100" dirty="0">
                <a:effectLst/>
                <a:latin typeface="Calibri" panose="020F0502020204030204" pitchFamily="34" charset="0"/>
                <a:ea typeface="Calibri" panose="020F0502020204030204" pitchFamily="34" charset="0"/>
                <a:cs typeface="Kokila" panose="020B0604020202020204" pitchFamily="34" charset="0"/>
              </a:rPr>
              <a:t> संस्करण नहीं है। तो केनकेन क्या है और यह कहाँ से आया</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सीधे शब्दों में कहें</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यह एक ग्रिड-आधारित संख्यात्मक पहेली है जो मूल गणित संक्रियाएँ -जोड़</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घटाव</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गुणा और भाग का उपयोग करती है-</a:t>
            </a:r>
            <a:r>
              <a:rPr lang="hi-IN" sz="2800" kern="100" dirty="0">
                <a:effectLst/>
                <a:latin typeface="Mangal" panose="02040503050203030202" pitchFamily="18" charset="0"/>
                <a:ea typeface="Calibri" panose="020F0502020204030204" pitchFamily="34" charset="0"/>
                <a:cs typeface="Kokila" panose="020B0604020202020204" pitchFamily="34" charset="0"/>
              </a:rPr>
              <a:t>और साथ ही </a:t>
            </a:r>
            <a:r>
              <a:rPr lang="hi-IN" sz="2800" kern="100" dirty="0">
                <a:effectLst/>
                <a:latin typeface="Calibri" panose="020F0502020204030204" pitchFamily="34" charset="0"/>
                <a:ea typeface="Calibri" panose="020F0502020204030204" pitchFamily="34" charset="0"/>
                <a:cs typeface="Kokila" panose="020B0604020202020204" pitchFamily="34" charset="0"/>
              </a:rPr>
              <a:t> आपके तर्क और समस्या को सुलझाने के कौशल को भी चुनौती देती है। केनकेन ग्रिड के आकार को </a:t>
            </a:r>
            <a:r>
              <a:rPr lang="en-IN" sz="2800" kern="100" dirty="0">
                <a:effectLst/>
                <a:latin typeface="Calibri" panose="020F0502020204030204" pitchFamily="34" charset="0"/>
                <a:ea typeface="Calibri" panose="020F0502020204030204" pitchFamily="34" charset="0"/>
                <a:cs typeface="Kokila" panose="020B0604020202020204" pitchFamily="34" charset="0"/>
              </a:rPr>
              <a:t>3 x 3 </a:t>
            </a:r>
            <a:r>
              <a:rPr lang="hi-IN" sz="2800" kern="100" dirty="0">
                <a:effectLst/>
                <a:latin typeface="Calibri" panose="020F0502020204030204" pitchFamily="34" charset="0"/>
                <a:ea typeface="Calibri" panose="020F0502020204030204" pitchFamily="34" charset="0"/>
                <a:cs typeface="Kokila" panose="020B0604020202020204" pitchFamily="34" charset="0"/>
              </a:rPr>
              <a:t>से </a:t>
            </a:r>
            <a:r>
              <a:rPr lang="en-IN" sz="2800" kern="100" dirty="0">
                <a:effectLst/>
                <a:latin typeface="Calibri" panose="020F0502020204030204" pitchFamily="34" charset="0"/>
                <a:ea typeface="Calibri" panose="020F0502020204030204" pitchFamily="34" charset="0"/>
                <a:cs typeface="Kokila" panose="020B0604020202020204" pitchFamily="34" charset="0"/>
              </a:rPr>
              <a:t>9 x 9 </a:t>
            </a:r>
            <a:r>
              <a:rPr lang="hi-IN" sz="2800" kern="100" dirty="0">
                <a:effectLst/>
                <a:latin typeface="Calibri" panose="020F0502020204030204" pitchFamily="34" charset="0"/>
                <a:ea typeface="Calibri" panose="020F0502020204030204" pitchFamily="34" charset="0"/>
                <a:cs typeface="Kokila" panose="020B0604020202020204" pitchFamily="34" charset="0"/>
              </a:rPr>
              <a:t>तक बदलकर</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और गणितीय संक्रियाएँ  के विभिन्न संयोजनों को नियोजित करके</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पांच अलग-अलग कठिनाई स्तर उत्पन्न किए जा सकते हैं</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और पहेलियों की अंतहीन संख्या उत्पन्न की जा सकती है।  एक तरह से</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केनकेन पूल या शतरंज के खेल की तरह है: जितना अधिक आप अपने अगले कदम के बारे में सोचेंगे और सभी संभावित परिणामों पर विचार करेंगे</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उतना ही बेहतर होगा- और आप जितने होशियार बनेंगे!</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204521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2E2204F-DFE9-5869-8705-80895347EC96}"/>
              </a:ext>
            </a:extLst>
          </p:cNvPr>
          <p:cNvSpPr/>
          <p:nvPr/>
        </p:nvSpPr>
        <p:spPr>
          <a:xfrm>
            <a:off x="0" y="0"/>
            <a:ext cx="12192000" cy="1145894"/>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B72CA87-E3EC-2921-1CC9-0411955671B8}"/>
              </a:ext>
            </a:extLst>
          </p:cNvPr>
          <p:cNvSpPr txBox="1"/>
          <p:nvPr/>
        </p:nvSpPr>
        <p:spPr>
          <a:xfrm>
            <a:off x="909928" y="-30297"/>
            <a:ext cx="10829639" cy="2616101"/>
          </a:xfrm>
          <a:prstGeom prst="rect">
            <a:avLst/>
          </a:prstGeom>
          <a:noFill/>
        </p:spPr>
        <p:txBody>
          <a:bodyPr wrap="square" rtlCol="0">
            <a:spAutoFit/>
          </a:bodyPr>
          <a:lstStyle/>
          <a:p>
            <a:r>
              <a:rPr lang="hi-IN" sz="4400" b="1" kern="100" dirty="0">
                <a:effectLst/>
                <a:latin typeface="Calibri" panose="020F0502020204030204" pitchFamily="34" charset="0"/>
                <a:ea typeface="Calibri" panose="020F0502020204030204" pitchFamily="34" charset="0"/>
                <a:cs typeface="Kokila" panose="020B0604020202020204" pitchFamily="34" charset="0"/>
              </a:rPr>
              <a:t>कहाँ से आया केनकेन</a:t>
            </a:r>
            <a:r>
              <a:rPr lang="en-IN" sz="4400" b="1" kern="100" dirty="0">
                <a:effectLst/>
                <a:latin typeface="Calibri" panose="020F0502020204030204" pitchFamily="34" charset="0"/>
                <a:ea typeface="Calibri" panose="020F0502020204030204" pitchFamily="34" charset="0"/>
                <a:cs typeface="Kokila" panose="020B0604020202020204" pitchFamily="34" charset="0"/>
              </a:rPr>
              <a:t>?</a:t>
            </a:r>
            <a:r>
              <a:rPr lang="hi-IN" sz="4400" b="1" kern="100" dirty="0">
                <a:effectLst/>
                <a:latin typeface="Calibri" panose="020F0502020204030204" pitchFamily="34" charset="0"/>
                <a:ea typeface="Calibri" panose="020F0502020204030204" pitchFamily="34" charset="0"/>
                <a:cs typeface="Kokila" panose="020B0604020202020204" pitchFamily="34" charset="0"/>
              </a:rPr>
              <a:t> </a:t>
            </a:r>
            <a:endParaRPr lang="en-IN" sz="4400" kern="100" dirty="0">
              <a:effectLst/>
              <a:latin typeface="Calibri" panose="020F0502020204030204" pitchFamily="34" charset="0"/>
              <a:ea typeface="Calibri" panose="020F0502020204030204" pitchFamily="34" charset="0"/>
              <a:cs typeface="Mangal" panose="02040503050203030202" pitchFamily="18" charset="0"/>
            </a:endParaRPr>
          </a:p>
          <a:p>
            <a:endParaRPr lang="en-IN" sz="4400" kern="100" dirty="0">
              <a:effectLst/>
              <a:latin typeface="Calibri" panose="020F0502020204030204" pitchFamily="34" charset="0"/>
              <a:ea typeface="Calibri" panose="020F0502020204030204" pitchFamily="34" charset="0"/>
              <a:cs typeface="Mangal" panose="02040503050203030202" pitchFamily="18" charset="0"/>
            </a:endParaRPr>
          </a:p>
          <a:p>
            <a:pPr algn="l"/>
            <a:endParaRPr lang="en-IN" sz="4400" b="1" dirty="0">
              <a:latin typeface="Kokila" panose="020B0604020202020204" pitchFamily="34" charset="0"/>
              <a:cs typeface="Kokila" panose="020B0604020202020204" pitchFamily="34" charset="0"/>
            </a:endParaRPr>
          </a:p>
          <a:p>
            <a:pPr algn="l"/>
            <a:endParaRPr lang="en-US" sz="3200" b="1" dirty="0">
              <a:latin typeface="Kokila" panose="020B0604020202020204" pitchFamily="34" charset="0"/>
              <a:cs typeface="Kokila" panose="020B0604020202020204" pitchFamily="34" charset="0"/>
            </a:endParaRPr>
          </a:p>
        </p:txBody>
      </p:sp>
      <p:pic>
        <p:nvPicPr>
          <p:cNvPr id="3" name="Graphic 2">
            <a:extLst>
              <a:ext uri="{FF2B5EF4-FFF2-40B4-BE49-F238E27FC236}">
                <a16:creationId xmlns:a16="http://schemas.microsoft.com/office/drawing/2014/main" id="{D2817DCC-B4B7-9456-9161-4A3D23F62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65437">
            <a:off x="10956530" y="45653"/>
            <a:ext cx="1023365" cy="1023365"/>
          </a:xfrm>
          <a:prstGeom prst="rect">
            <a:avLst/>
          </a:prstGeom>
        </p:spPr>
      </p:pic>
      <p:pic>
        <p:nvPicPr>
          <p:cNvPr id="49" name="Graphic 48">
            <a:extLst>
              <a:ext uri="{FF2B5EF4-FFF2-40B4-BE49-F238E27FC236}">
                <a16:creationId xmlns:a16="http://schemas.microsoft.com/office/drawing/2014/main" id="{B9CF9F55-8D71-0223-2DE5-985E3D51AB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920" y="189165"/>
            <a:ext cx="822960" cy="822960"/>
          </a:xfrm>
          <a:prstGeom prst="rect">
            <a:avLst/>
          </a:prstGeom>
        </p:spPr>
      </p:pic>
      <p:sp>
        <p:nvSpPr>
          <p:cNvPr id="2" name="TextBox 1">
            <a:extLst>
              <a:ext uri="{FF2B5EF4-FFF2-40B4-BE49-F238E27FC236}">
                <a16:creationId xmlns:a16="http://schemas.microsoft.com/office/drawing/2014/main" id="{EFA45DC7-1550-4D8A-64E6-072846139105}"/>
              </a:ext>
            </a:extLst>
          </p:cNvPr>
          <p:cNvSpPr txBox="1"/>
          <p:nvPr/>
        </p:nvSpPr>
        <p:spPr>
          <a:xfrm>
            <a:off x="800108" y="2024109"/>
            <a:ext cx="10829639" cy="3852978"/>
          </a:xfrm>
          <a:prstGeom prst="rect">
            <a:avLst/>
          </a:prstGeom>
          <a:noFill/>
        </p:spPr>
        <p:txBody>
          <a:bodyPr wrap="square" rtlCol="0">
            <a:spAutoFit/>
          </a:bodyPr>
          <a:lstStyle/>
          <a:p>
            <a:pPr>
              <a:lnSpc>
                <a:spcPct val="107000"/>
              </a:lnSpc>
              <a:spcAft>
                <a:spcPts val="800"/>
              </a:spcAft>
            </a:pPr>
            <a:r>
              <a:rPr lang="hi-IN" sz="2800" kern="100" dirty="0">
                <a:effectLst/>
                <a:latin typeface="Calibri" panose="020F0502020204030204" pitchFamily="34" charset="0"/>
                <a:ea typeface="Calibri" panose="020F0502020204030204" pitchFamily="34" charset="0"/>
                <a:cs typeface="Kokila" panose="020B0604020202020204" pitchFamily="34" charset="0"/>
              </a:rPr>
              <a:t>केनकेन को  केन नाम के दो लोगों द्वारा विकसित किया गया था</a:t>
            </a:r>
            <a:r>
              <a:rPr lang="en-IN" sz="2800" kern="100" dirty="0">
                <a:effectLst/>
                <a:latin typeface="Calibri" panose="020F0502020204030204" pitchFamily="34" charset="0"/>
                <a:ea typeface="Calibri" panose="020F0502020204030204" pitchFamily="34" charset="0"/>
                <a:cs typeface="Kokila" panose="020B0604020202020204" pitchFamily="34" charset="0"/>
              </a:rPr>
              <a:t>,</a:t>
            </a:r>
            <a:r>
              <a:rPr lang="hi-IN" sz="2800" kern="100" dirty="0">
                <a:effectLst/>
                <a:latin typeface="Calibri" panose="020F0502020204030204" pitchFamily="34" charset="0"/>
                <a:ea typeface="Calibri" panose="020F0502020204030204" pitchFamily="34" charset="0"/>
                <a:cs typeface="Kokila" panose="020B0604020202020204" pitchFamily="34" charset="0"/>
              </a:rPr>
              <a:t> इसलिए इसको केनकेन कहते </a:t>
            </a:r>
            <a:r>
              <a:rPr lang="hi-IN" sz="2800" kern="100" dirty="0">
                <a:effectLst/>
                <a:latin typeface="Mangal" panose="02040503050203030202" pitchFamily="18" charset="0"/>
                <a:ea typeface="Calibri" panose="020F0502020204030204" pitchFamily="34" charset="0"/>
                <a:cs typeface="Kokila" panose="020B0604020202020204" pitchFamily="34" charset="0"/>
              </a:rPr>
              <a:t>हैं। नहीं</a:t>
            </a:r>
            <a:r>
              <a:rPr lang="en-IN" sz="2800" kern="100" dirty="0">
                <a:effectLst/>
                <a:latin typeface="Mangal" panose="02040503050203030202" pitchFamily="18" charset="0"/>
                <a:ea typeface="Calibri" panose="020F0502020204030204" pitchFamily="34" charset="0"/>
                <a:cs typeface="Kokila" panose="020B0604020202020204" pitchFamily="34" charset="0"/>
              </a:rPr>
              <a:t>,</a:t>
            </a:r>
            <a:r>
              <a:rPr lang="hi-IN" sz="2800" kern="100" dirty="0">
                <a:effectLst/>
                <a:latin typeface="Mangal" panose="02040503050203030202" pitchFamily="18" charset="0"/>
                <a:ea typeface="Calibri" panose="020F0502020204030204" pitchFamily="34" charset="0"/>
                <a:cs typeface="Kokila" panose="020B0604020202020204" pitchFamily="34" charset="0"/>
              </a:rPr>
              <a:t> ऐसा नहीं है। </a:t>
            </a:r>
            <a:r>
              <a:rPr lang="hi-IN" sz="2800" kern="100" dirty="0">
                <a:effectLst/>
                <a:latin typeface="Calibri" panose="020F0502020204030204" pitchFamily="34" charset="0"/>
                <a:ea typeface="Calibri" panose="020F0502020204030204" pitchFamily="34" charset="0"/>
                <a:cs typeface="Kokila" panose="020B0604020202020204" pitchFamily="34" charset="0"/>
              </a:rPr>
              <a:t>  यह जापानी गणित प्रशिक्षक तेत्सुया मियामोटो द्वारा बनाई गई है । उनका लक्ष्य अपने छात्रों के गणित और तर्क कौशल में सुधार करना था। और पहेली से बेहतर टूल क्या है</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इसलिए उन्होंने एक </a:t>
            </a:r>
            <a:r>
              <a:rPr lang="hi-IN" sz="2800" kern="100" dirty="0">
                <a:effectLst/>
                <a:latin typeface="Mangal" panose="02040503050203030202" pitchFamily="18" charset="0"/>
                <a:ea typeface="Calibri" panose="020F0502020204030204" pitchFamily="34" charset="0"/>
                <a:cs typeface="Kokila" panose="020B0604020202020204" pitchFamily="34" charset="0"/>
              </a:rPr>
              <a:t>ऐसी पहेली </a:t>
            </a:r>
            <a:r>
              <a:rPr lang="hi-IN" sz="2800" kern="100" dirty="0">
                <a:effectLst/>
                <a:latin typeface="Calibri" panose="020F0502020204030204" pitchFamily="34" charset="0"/>
                <a:ea typeface="Calibri" panose="020F0502020204030204" pitchFamily="34" charset="0"/>
                <a:cs typeface="Kokila" panose="020B0604020202020204" pitchFamily="34" charset="0"/>
              </a:rPr>
              <a:t>विकसित की  जो किसी भी स्तर के छात्र के लिए समझने योग्य</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मजेदार और चुनौतीपूर्ण हो। सबसे महत्वपूर्ण बात</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वह चाहते थे कि पहेली स्वतंत्र सोच को प्रोत्साहित करे</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परीक्षण और त्रुटि</a:t>
            </a:r>
            <a:r>
              <a:rPr lang="en-IN" sz="2800" kern="100" dirty="0">
                <a:effectLst/>
                <a:latin typeface="Calibri" panose="020F0502020204030204" pitchFamily="34" charset="0"/>
                <a:ea typeface="Calibri" panose="020F0502020204030204" pitchFamily="34" charset="0"/>
                <a:cs typeface="Kokila" panose="020B0604020202020204" pitchFamily="34"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एकाग्रता और दृढ़ता पर जोर दे। श्री मियामोतो का शैक्षिक दर्शन "द आर्ट ऑफ़ टीचिंग विदाउट टीचिंग" है। इसलिए केनकेन का जन्म कक्षा में हुआ। यह जल्द ही पूरे जापान में और फिर दुनिया भर के लाखों खिलाड़ियों के लिए पसंदीदा अवकाश गतिविधि बन गया। </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endParaRPr lang="en-IN" sz="2800" dirty="0"/>
          </a:p>
        </p:txBody>
      </p:sp>
    </p:spTree>
    <p:extLst>
      <p:ext uri="{BB962C8B-B14F-4D97-AF65-F5344CB8AC3E}">
        <p14:creationId xmlns:p14="http://schemas.microsoft.com/office/powerpoint/2010/main" val="278281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2E2204F-DFE9-5869-8705-80895347EC96}"/>
              </a:ext>
            </a:extLst>
          </p:cNvPr>
          <p:cNvSpPr/>
          <p:nvPr/>
        </p:nvSpPr>
        <p:spPr>
          <a:xfrm>
            <a:off x="0" y="0"/>
            <a:ext cx="12192000" cy="1145894"/>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a:extLst>
              <a:ext uri="{FF2B5EF4-FFF2-40B4-BE49-F238E27FC236}">
                <a16:creationId xmlns:a16="http://schemas.microsoft.com/office/drawing/2014/main" id="{D2817DCC-B4B7-9456-9161-4A3D23F62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65437">
            <a:off x="10956530" y="45653"/>
            <a:ext cx="1023365" cy="1023365"/>
          </a:xfrm>
          <a:prstGeom prst="rect">
            <a:avLst/>
          </a:prstGeom>
        </p:spPr>
      </p:pic>
      <p:pic>
        <p:nvPicPr>
          <p:cNvPr id="49" name="Graphic 48">
            <a:extLst>
              <a:ext uri="{FF2B5EF4-FFF2-40B4-BE49-F238E27FC236}">
                <a16:creationId xmlns:a16="http://schemas.microsoft.com/office/drawing/2014/main" id="{B9CF9F55-8D71-0223-2DE5-985E3D51AB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920" y="189165"/>
            <a:ext cx="822960" cy="822960"/>
          </a:xfrm>
          <a:prstGeom prst="rect">
            <a:avLst/>
          </a:prstGeom>
        </p:spPr>
      </p:pic>
      <p:sp>
        <p:nvSpPr>
          <p:cNvPr id="12" name="TextBox 11">
            <a:extLst>
              <a:ext uri="{FF2B5EF4-FFF2-40B4-BE49-F238E27FC236}">
                <a16:creationId xmlns:a16="http://schemas.microsoft.com/office/drawing/2014/main" id="{4BF86AE4-E7A3-1A49-AE52-214834104290}"/>
              </a:ext>
            </a:extLst>
          </p:cNvPr>
          <p:cNvSpPr txBox="1"/>
          <p:nvPr/>
        </p:nvSpPr>
        <p:spPr>
          <a:xfrm>
            <a:off x="2691052" y="4785064"/>
            <a:ext cx="10829639" cy="4832092"/>
          </a:xfrm>
          <a:prstGeom prst="rect">
            <a:avLst/>
          </a:prstGeom>
          <a:noFill/>
        </p:spPr>
        <p:txBody>
          <a:bodyPr wrap="square" rtlCol="0">
            <a:spAutoFit/>
          </a:bodyPr>
          <a:lstStyle/>
          <a:p>
            <a:endParaRPr lang="en-US" sz="2800" dirty="0"/>
          </a:p>
          <a:p>
            <a:endParaRPr lang="en-IN" sz="2800" dirty="0"/>
          </a:p>
          <a:p>
            <a:endParaRPr lang="en-IN" sz="2800" dirty="0"/>
          </a:p>
          <a:p>
            <a:endParaRPr lang="en-IN" sz="2800" dirty="0"/>
          </a:p>
          <a:p>
            <a:endParaRPr lang="en-IN" sz="2800" dirty="0"/>
          </a:p>
          <a:p>
            <a:endParaRPr lang="en-IN" sz="2800" dirty="0"/>
          </a:p>
          <a:p>
            <a:endParaRPr lang="en-IN" sz="2800" dirty="0"/>
          </a:p>
          <a:p>
            <a:endParaRPr lang="en-IN" sz="2800" dirty="0"/>
          </a:p>
          <a:p>
            <a:endParaRPr lang="en-IN" sz="2800" dirty="0"/>
          </a:p>
          <a:p>
            <a:endParaRPr lang="en-IN" sz="2800" dirty="0"/>
          </a:p>
          <a:p>
            <a:endParaRPr lang="en-IN" sz="2800" dirty="0"/>
          </a:p>
        </p:txBody>
      </p:sp>
      <p:sp>
        <p:nvSpPr>
          <p:cNvPr id="13" name="Rectangle 8">
            <a:extLst>
              <a:ext uri="{FF2B5EF4-FFF2-40B4-BE49-F238E27FC236}">
                <a16:creationId xmlns:a16="http://schemas.microsoft.com/office/drawing/2014/main" id="{5DB6DB63-EF9C-92B5-3618-3C055B62CA33}"/>
              </a:ext>
            </a:extLst>
          </p:cNvPr>
          <p:cNvSpPr>
            <a:spLocks noChangeArrowheads="1"/>
          </p:cNvSpPr>
          <p:nvPr/>
        </p:nvSpPr>
        <p:spPr bwMode="auto">
          <a:xfrm>
            <a:off x="371554" y="1116622"/>
            <a:ext cx="1144889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altLang="en-US" sz="2000" b="1"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1. </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प्रत्येक वर्ग को एक ही संख्या से भरें। </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3x3</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ग्रिड में</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1</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से 3 तक की संख्या का उपयोग करें।</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a:t>
            </a:r>
            <a:endPar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4x4</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ग्रिड में</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1</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से </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4</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तक की संख्या का उपयोग करें। </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5x5</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ग्रिड में</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उपयोग करें संख्या </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1</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से </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5... </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और इसी तरह।</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2. </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किसी एक पंक्ति या कॉलम में संख्याओं को न दोहराएं। उदाहरण के लिए</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3x3</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ग्रिड</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 </a:t>
            </a:r>
            <a:endPar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प्रत्येक कॉलम और प्रत्येक पंक्ति को संख्याओं से भरा जाना चाहिए</a:t>
            </a:r>
            <a:r>
              <a:rPr lang="en-US" altLang="en-US" sz="2000" dirty="0"/>
              <a:t> </a:t>
            </a: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1, 2</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और </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3, </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बिना दोहराव के।</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3. </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वर्गों के प्रत्येक रेखांकित सेट को "पिंजरा" कहा जाता है। वर्गो में संख्याएँ लक्ष्य संख्या को हासिल करने के लिए भरी जाती हैं। </a:t>
            </a:r>
            <a:endParaRPr kumimoji="0" lang="en-US"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प्रत्येक पिंजरे को (किसी भी क्रम में) गणितीय संक्रिया का उपयोग करके जो की शीर्ष कोने में इंगित होती है</a:t>
            </a:r>
            <a:r>
              <a:rPr kumimoji="0" lang="hi-IN"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Kokila" panose="020B0604020202020204" pitchFamily="34" charset="0"/>
              </a:rPr>
              <a:t>,</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संयोजित करें।  </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Mangal" panose="02040503050203030202" pitchFamily="18" charset="0"/>
              </a:rPr>
              <a:t>4. </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एक संख्या को एक पिंजरे के भीतर तब तक दोहराया जा सकता है जब तक वह उसी पंक्ति या स्तंभ में न हो। </a:t>
            </a:r>
            <a:endParaRPr kumimoji="0" lang="en-US"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उदाहरण के लिए यहाँ 3 पिंजरे हैं और एक स्वतंत्र वर्ग (</a:t>
            </a:r>
            <a:r>
              <a:rPr kumimoji="0" lang="en-US" altLang="en-US" sz="2000" b="0" i="0" u="none" strike="noStrike" cap="none" normalizeH="0" baseline="0" dirty="0">
                <a:ln>
                  <a:noFill/>
                </a:ln>
                <a:solidFill>
                  <a:schemeClr val="tx1"/>
                </a:solidFill>
                <a:effectLst/>
                <a:latin typeface="Mangal" panose="02040503050203030202" pitchFamily="18" charset="0"/>
                <a:ea typeface="Calibri" panose="020F0502020204030204" pitchFamily="34" charset="0"/>
                <a:cs typeface="Mangal" panose="02040503050203030202" pitchFamily="18" charset="0"/>
              </a:rPr>
              <a:t>freebee)</a:t>
            </a:r>
            <a:r>
              <a:rPr kumimoji="0" lang="hi-IN" altLang="en-US" sz="2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कोने में  लक्ष्य संख्या लिखी होती है।  </a:t>
            </a:r>
            <a:endParaRPr kumimoji="0" lang="hi-IN"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14" name="Picture 1">
            <a:extLst>
              <a:ext uri="{FF2B5EF4-FFF2-40B4-BE49-F238E27FC236}">
                <a16:creationId xmlns:a16="http://schemas.microsoft.com/office/drawing/2014/main" id="{88BC3F23-8A24-C2E2-6AE2-057C144473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0409" y="4937796"/>
            <a:ext cx="1534328" cy="1513018"/>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72B89221-8C0A-8BBB-89CF-3D31B848D100}"/>
              </a:ext>
            </a:extLst>
          </p:cNvPr>
          <p:cNvSpPr>
            <a:spLocks noChangeArrowheads="1"/>
          </p:cNvSpPr>
          <p:nvPr/>
        </p:nvSpPr>
        <p:spPr bwMode="auto">
          <a:xfrm>
            <a:off x="1890944" y="4222170"/>
            <a:ext cx="20871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altLang="en-US" sz="1000" b="0"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 </a:t>
            </a:r>
            <a:endParaRPr kumimoji="0" lang="en-US" altLang="en-US" sz="800" b="0" i="0" u="none" strike="noStrike" cap="none" normalizeH="0" baseline="0" dirty="0">
              <a:ln>
                <a:noFill/>
              </a:ln>
              <a:solidFill>
                <a:schemeClr val="tx1"/>
              </a:solidFill>
              <a:effectLst/>
            </a:endParaRPr>
          </a:p>
        </p:txBody>
      </p:sp>
      <p:sp>
        <p:nvSpPr>
          <p:cNvPr id="17" name="TextBox 16">
            <a:extLst>
              <a:ext uri="{FF2B5EF4-FFF2-40B4-BE49-F238E27FC236}">
                <a16:creationId xmlns:a16="http://schemas.microsoft.com/office/drawing/2014/main" id="{1B97614A-7495-EBBD-B369-12AD3436DEE5}"/>
              </a:ext>
            </a:extLst>
          </p:cNvPr>
          <p:cNvSpPr txBox="1"/>
          <p:nvPr/>
        </p:nvSpPr>
        <p:spPr>
          <a:xfrm>
            <a:off x="1343883" y="415979"/>
            <a:ext cx="6761988" cy="584775"/>
          </a:xfrm>
          <a:prstGeom prst="rect">
            <a:avLst/>
          </a:prstGeom>
          <a:noFill/>
        </p:spPr>
        <p:txBody>
          <a:bodyPr wrap="square">
            <a:spAutoFit/>
          </a:bodyPr>
          <a:lstStyle/>
          <a:p>
            <a:r>
              <a:rPr kumimoji="0" lang="hi-IN" altLang="en-US" sz="3200" b="1"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कैसे खेलें केन केन पज़ल </a:t>
            </a:r>
            <a:r>
              <a:rPr kumimoji="0" lang="en-US" altLang="en-US" sz="3200" b="1" i="0" u="none" strike="noStrike" cap="none" normalizeH="0" baseline="0" dirty="0">
                <a:ln>
                  <a:noFill/>
                </a:ln>
                <a:solidFill>
                  <a:schemeClr val="tx1"/>
                </a:solidFill>
                <a:effectLst/>
                <a:latin typeface="Kokila" panose="020B0604020202020204" pitchFamily="34" charset="0"/>
                <a:ea typeface="Calibri" panose="020F0502020204030204" pitchFamily="34" charset="0"/>
                <a:cs typeface="Kokila" panose="020B0604020202020204" pitchFamily="34" charset="0"/>
              </a:rPr>
              <a:t>?</a:t>
            </a:r>
            <a:endParaRPr lang="en-IN" sz="3200" dirty="0"/>
          </a:p>
        </p:txBody>
      </p:sp>
    </p:spTree>
    <p:extLst>
      <p:ext uri="{BB962C8B-B14F-4D97-AF65-F5344CB8AC3E}">
        <p14:creationId xmlns:p14="http://schemas.microsoft.com/office/powerpoint/2010/main" val="363471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2E2204F-DFE9-5869-8705-80895347EC96}"/>
              </a:ext>
            </a:extLst>
          </p:cNvPr>
          <p:cNvSpPr/>
          <p:nvPr/>
        </p:nvSpPr>
        <p:spPr>
          <a:xfrm>
            <a:off x="0" y="0"/>
            <a:ext cx="12192000" cy="1145894"/>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a:extLst>
              <a:ext uri="{FF2B5EF4-FFF2-40B4-BE49-F238E27FC236}">
                <a16:creationId xmlns:a16="http://schemas.microsoft.com/office/drawing/2014/main" id="{D2817DCC-B4B7-9456-9161-4A3D23F62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65437">
            <a:off x="10956530" y="45653"/>
            <a:ext cx="1023365" cy="1023365"/>
          </a:xfrm>
          <a:prstGeom prst="rect">
            <a:avLst/>
          </a:prstGeom>
        </p:spPr>
      </p:pic>
      <p:pic>
        <p:nvPicPr>
          <p:cNvPr id="49" name="Graphic 48">
            <a:extLst>
              <a:ext uri="{FF2B5EF4-FFF2-40B4-BE49-F238E27FC236}">
                <a16:creationId xmlns:a16="http://schemas.microsoft.com/office/drawing/2014/main" id="{B9CF9F55-8D71-0223-2DE5-985E3D51AB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920" y="189165"/>
            <a:ext cx="822960" cy="822960"/>
          </a:xfrm>
          <a:prstGeom prst="rect">
            <a:avLst/>
          </a:prstGeom>
        </p:spPr>
      </p:pic>
      <p:sp>
        <p:nvSpPr>
          <p:cNvPr id="2" name="TextBox 1">
            <a:extLst>
              <a:ext uri="{FF2B5EF4-FFF2-40B4-BE49-F238E27FC236}">
                <a16:creationId xmlns:a16="http://schemas.microsoft.com/office/drawing/2014/main" id="{EFA45DC7-1550-4D8A-64E6-072846139105}"/>
              </a:ext>
            </a:extLst>
          </p:cNvPr>
          <p:cNvSpPr txBox="1"/>
          <p:nvPr/>
        </p:nvSpPr>
        <p:spPr>
          <a:xfrm>
            <a:off x="800108" y="2024109"/>
            <a:ext cx="10829639" cy="2214068"/>
          </a:xfrm>
          <a:prstGeom prst="rect">
            <a:avLst/>
          </a:prstGeom>
          <a:noFill/>
        </p:spPr>
        <p:txBody>
          <a:bodyPr wrap="square" rtlCol="0">
            <a:spAutoFit/>
          </a:bodyPr>
          <a:lstStyle/>
          <a:p>
            <a:pPr>
              <a:lnSpc>
                <a:spcPct val="107000"/>
              </a:lnSpc>
              <a:spcAft>
                <a:spcPts val="800"/>
              </a:spcAft>
            </a:pPr>
            <a:r>
              <a:rPr lang="en-IN" sz="2800" kern="100" dirty="0">
                <a:effectLst/>
                <a:latin typeface="Calibri" panose="020F0502020204030204" pitchFamily="34" charset="0"/>
                <a:ea typeface="Calibri" panose="020F0502020204030204" pitchFamily="34" charset="0"/>
                <a:cs typeface="Mangal" panose="02040503050203030202" pitchFamily="18" charset="0"/>
              </a:rPr>
              <a:t>1. </a:t>
            </a:r>
            <a:r>
              <a:rPr lang="hi-IN" sz="2800" kern="100" dirty="0">
                <a:effectLst/>
                <a:latin typeface="Calibri" panose="020F0502020204030204" pitchFamily="34" charset="0"/>
                <a:ea typeface="Calibri" panose="020F0502020204030204" pitchFamily="34" charset="0"/>
                <a:cs typeface="Kokila" panose="020B0604020202020204" pitchFamily="34" charset="0"/>
              </a:rPr>
              <a:t>सबसे पहले सिंगल बॉक्स पिंजरों में भरें</a:t>
            </a:r>
            <a:r>
              <a:rPr lang="en-IN" sz="2800" kern="100" dirty="0">
                <a:effectLst/>
                <a:latin typeface="Calibri" panose="020F0502020204030204" pitchFamily="34" charset="0"/>
                <a:ea typeface="Calibri" panose="020F0502020204030204" pitchFamily="34" charset="0"/>
                <a:cs typeface="Mangal" panose="02040503050203030202" pitchFamily="18"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जिन्हें "फ्रीबीज" कहा जाता है</a:t>
            </a:r>
            <a:r>
              <a:rPr lang="en-IN" sz="2800" kern="100" dirty="0">
                <a:effectLst/>
                <a:latin typeface="Calibri" panose="020F0502020204030204" pitchFamily="34" charset="0"/>
                <a:ea typeface="Calibri" panose="020F0502020204030204" pitchFamily="34" charset="0"/>
                <a:cs typeface="Mangal" panose="02040503050203030202" pitchFamily="18" charset="0"/>
              </a:rPr>
              <a:t>, </a:t>
            </a:r>
            <a:r>
              <a:rPr lang="hi-IN" sz="2800" kern="100" dirty="0">
                <a:effectLst/>
                <a:latin typeface="Calibri" panose="020F0502020204030204" pitchFamily="34" charset="0"/>
                <a:ea typeface="Calibri" panose="020F0502020204030204" pitchFamily="34" charset="0"/>
                <a:cs typeface="Kokila" panose="020B0604020202020204" pitchFamily="34" charset="0"/>
              </a:rPr>
              <a:t>लक्ष्य संख्या बाँया कोने में लिखी होती है।</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IN" sz="2800" kern="100" dirty="0">
                <a:effectLst/>
                <a:latin typeface="Calibri" panose="020F0502020204030204" pitchFamily="34" charset="0"/>
                <a:ea typeface="Calibri" panose="020F0502020204030204" pitchFamily="34" charset="0"/>
                <a:cs typeface="Mangal" panose="02040503050203030202" pitchFamily="18" charset="0"/>
              </a:rPr>
              <a:t>2. </a:t>
            </a:r>
            <a:r>
              <a:rPr lang="hi-IN" sz="2800" kern="100" dirty="0">
                <a:effectLst/>
                <a:latin typeface="Calibri" panose="020F0502020204030204" pitchFamily="34" charset="0"/>
                <a:ea typeface="Calibri" panose="020F0502020204030204" pitchFamily="34" charset="0"/>
                <a:cs typeface="Kokila" panose="020B0604020202020204" pitchFamily="34" charset="0"/>
              </a:rPr>
              <a:t>प्रत्येक वर्ग के लिए सभी संभव संख्याएँ नोट करें। </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hi-IN" sz="2800" kern="100" dirty="0">
                <a:effectLst/>
                <a:latin typeface="Calibri" panose="020F0502020204030204" pitchFamily="34" charset="0"/>
                <a:ea typeface="Calibri" panose="020F0502020204030204" pitchFamily="34" charset="0"/>
                <a:cs typeface="Kokila" panose="020B0604020202020204" pitchFamily="34" charset="0"/>
              </a:rPr>
              <a:t>शेष वर्गो में संक्रिया के अनुसार सही संख्या निर्धारित करें</a:t>
            </a:r>
            <a:r>
              <a:rPr lang="hi-IN" sz="2800" kern="100" dirty="0">
                <a:effectLst/>
                <a:latin typeface="Mangal" panose="02040503050203030202" pitchFamily="18" charset="0"/>
                <a:ea typeface="Calibri" panose="020F0502020204030204" pitchFamily="34" charset="0"/>
                <a:cs typeface="Kokila" panose="020B0604020202020204" pitchFamily="34" charset="0"/>
              </a:rPr>
              <a:t>। </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r>
              <a:rPr lang="en-IN" sz="2800" dirty="0">
                <a:effectLst/>
                <a:latin typeface="Calibri" panose="020F0502020204030204" pitchFamily="34" charset="0"/>
                <a:ea typeface="Calibri" panose="020F0502020204030204" pitchFamily="34" charset="0"/>
                <a:cs typeface="Mangal" panose="02040503050203030202" pitchFamily="18" charset="0"/>
              </a:rPr>
              <a:t>3. </a:t>
            </a:r>
            <a:r>
              <a:rPr lang="hi-IN" sz="2800" dirty="0">
                <a:effectLst/>
                <a:latin typeface="Calibri" panose="020F0502020204030204" pitchFamily="34" charset="0"/>
                <a:ea typeface="Calibri" panose="020F0502020204030204" pitchFamily="34" charset="0"/>
                <a:cs typeface="Kokila" panose="020B0604020202020204" pitchFamily="34" charset="0"/>
              </a:rPr>
              <a:t>प्रत्येक पहेली का एक अनूठा समाधान है</a:t>
            </a:r>
            <a:r>
              <a:rPr lang="hi-IN" sz="2800" dirty="0">
                <a:effectLst/>
                <a:latin typeface="Mangal" panose="02040503050203030202" pitchFamily="18" charset="0"/>
                <a:ea typeface="Calibri" panose="020F0502020204030204" pitchFamily="34" charset="0"/>
                <a:cs typeface="Kokila" panose="020B0604020202020204" pitchFamily="34" charset="0"/>
              </a:rPr>
              <a:t>। </a:t>
            </a:r>
            <a:endParaRPr lang="en-IN" sz="2800" dirty="0"/>
          </a:p>
        </p:txBody>
      </p:sp>
      <p:sp>
        <p:nvSpPr>
          <p:cNvPr id="5" name="TextBox 4">
            <a:extLst>
              <a:ext uri="{FF2B5EF4-FFF2-40B4-BE49-F238E27FC236}">
                <a16:creationId xmlns:a16="http://schemas.microsoft.com/office/drawing/2014/main" id="{3B988859-910A-8254-5C5F-FB0547962F6A}"/>
              </a:ext>
            </a:extLst>
          </p:cNvPr>
          <p:cNvSpPr txBox="1"/>
          <p:nvPr/>
        </p:nvSpPr>
        <p:spPr>
          <a:xfrm>
            <a:off x="1262848" y="385171"/>
            <a:ext cx="6094520" cy="595932"/>
          </a:xfrm>
          <a:prstGeom prst="rect">
            <a:avLst/>
          </a:prstGeom>
          <a:noFill/>
        </p:spPr>
        <p:txBody>
          <a:bodyPr wrap="square">
            <a:spAutoFit/>
          </a:bodyPr>
          <a:lstStyle/>
          <a:p>
            <a:pPr>
              <a:lnSpc>
                <a:spcPct val="107000"/>
              </a:lnSpc>
              <a:spcAft>
                <a:spcPts val="800"/>
              </a:spcAft>
            </a:pPr>
            <a:r>
              <a:rPr lang="en-IN" sz="3200" kern="100" dirty="0">
                <a:effectLst/>
                <a:latin typeface="Calibri" panose="020F0502020204030204" pitchFamily="34" charset="0"/>
                <a:ea typeface="Calibri" panose="020F0502020204030204" pitchFamily="34" charset="0"/>
                <a:cs typeface="Kokila" panose="020B0604020202020204" pitchFamily="34" charset="0"/>
              </a:rPr>
              <a:t>HINT : </a:t>
            </a:r>
            <a:endParaRPr lang="en-IN" sz="3200" kern="1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97203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2E2204F-DFE9-5869-8705-80895347EC96}"/>
              </a:ext>
            </a:extLst>
          </p:cNvPr>
          <p:cNvSpPr/>
          <p:nvPr/>
        </p:nvSpPr>
        <p:spPr>
          <a:xfrm>
            <a:off x="0" y="0"/>
            <a:ext cx="12192000" cy="1145894"/>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B72CA87-E3EC-2921-1CC9-0411955671B8}"/>
              </a:ext>
            </a:extLst>
          </p:cNvPr>
          <p:cNvSpPr txBox="1"/>
          <p:nvPr/>
        </p:nvSpPr>
        <p:spPr>
          <a:xfrm>
            <a:off x="909928" y="-30297"/>
            <a:ext cx="10829639" cy="1261884"/>
          </a:xfrm>
          <a:prstGeom prst="rect">
            <a:avLst/>
          </a:prstGeom>
          <a:noFill/>
        </p:spPr>
        <p:txBody>
          <a:bodyPr wrap="square" rtlCol="0">
            <a:spAutoFit/>
          </a:bodyPr>
          <a:lstStyle/>
          <a:p>
            <a:pPr algn="l"/>
            <a:r>
              <a:rPr lang="en-US" sz="4400" b="1" dirty="0">
                <a:latin typeface="Kokila" panose="020B0604020202020204" pitchFamily="34" charset="0"/>
                <a:cs typeface="Kokila" panose="020B0604020202020204" pitchFamily="34" charset="0"/>
              </a:rPr>
              <a:t>Ken </a:t>
            </a:r>
            <a:r>
              <a:rPr lang="en-US" sz="4400" b="1" dirty="0" err="1">
                <a:latin typeface="Kokila" panose="020B0604020202020204" pitchFamily="34" charset="0"/>
                <a:cs typeface="Kokila" panose="020B0604020202020204" pitchFamily="34" charset="0"/>
              </a:rPr>
              <a:t>Ken</a:t>
            </a:r>
            <a:r>
              <a:rPr lang="en-US" sz="4400" b="1" dirty="0">
                <a:latin typeface="Kokila" panose="020B0604020202020204" pitchFamily="34" charset="0"/>
                <a:cs typeface="Kokila" panose="020B0604020202020204" pitchFamily="34" charset="0"/>
              </a:rPr>
              <a:t> Puzzle Solution </a:t>
            </a:r>
            <a:endParaRPr lang="en-IN" sz="4400" b="1" dirty="0">
              <a:latin typeface="Kokila" panose="020B0604020202020204" pitchFamily="34" charset="0"/>
              <a:cs typeface="Kokila" panose="020B0604020202020204" pitchFamily="34" charset="0"/>
            </a:endParaRPr>
          </a:p>
          <a:p>
            <a:pPr algn="l"/>
            <a:endParaRPr lang="en-US" sz="3200" b="1" dirty="0">
              <a:latin typeface="Kokila" panose="020B0604020202020204" pitchFamily="34" charset="0"/>
              <a:cs typeface="Kokila" panose="020B0604020202020204" pitchFamily="34" charset="0"/>
            </a:endParaRPr>
          </a:p>
        </p:txBody>
      </p:sp>
      <p:pic>
        <p:nvPicPr>
          <p:cNvPr id="3" name="Graphic 2">
            <a:extLst>
              <a:ext uri="{FF2B5EF4-FFF2-40B4-BE49-F238E27FC236}">
                <a16:creationId xmlns:a16="http://schemas.microsoft.com/office/drawing/2014/main" id="{D2817DCC-B4B7-9456-9161-4A3D23F62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65437">
            <a:off x="10956530" y="45653"/>
            <a:ext cx="1023365" cy="1023365"/>
          </a:xfrm>
          <a:prstGeom prst="rect">
            <a:avLst/>
          </a:prstGeom>
        </p:spPr>
      </p:pic>
      <p:pic>
        <p:nvPicPr>
          <p:cNvPr id="49" name="Graphic 48">
            <a:extLst>
              <a:ext uri="{FF2B5EF4-FFF2-40B4-BE49-F238E27FC236}">
                <a16:creationId xmlns:a16="http://schemas.microsoft.com/office/drawing/2014/main" id="{B9CF9F55-8D71-0223-2DE5-985E3D51AB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920" y="189165"/>
            <a:ext cx="822960" cy="822960"/>
          </a:xfrm>
          <a:prstGeom prst="rect">
            <a:avLst/>
          </a:prstGeom>
        </p:spPr>
      </p:pic>
      <p:pic>
        <p:nvPicPr>
          <p:cNvPr id="4" name="Picture 3">
            <a:extLst>
              <a:ext uri="{FF2B5EF4-FFF2-40B4-BE49-F238E27FC236}">
                <a16:creationId xmlns:a16="http://schemas.microsoft.com/office/drawing/2014/main" id="{41FBC6B0-4F88-CC6B-461C-66AE10F0DEE5}"/>
              </a:ext>
            </a:extLst>
          </p:cNvPr>
          <p:cNvPicPr>
            <a:picLocks noChangeAspect="1"/>
          </p:cNvPicPr>
          <p:nvPr/>
        </p:nvPicPr>
        <p:blipFill>
          <a:blip r:embed="rId6"/>
          <a:stretch>
            <a:fillRect/>
          </a:stretch>
        </p:blipFill>
        <p:spPr>
          <a:xfrm>
            <a:off x="1819922" y="2065200"/>
            <a:ext cx="7931803" cy="3803727"/>
          </a:xfrm>
          <a:prstGeom prst="rect">
            <a:avLst/>
          </a:prstGeom>
        </p:spPr>
      </p:pic>
    </p:spTree>
    <p:extLst>
      <p:ext uri="{BB962C8B-B14F-4D97-AF65-F5344CB8AC3E}">
        <p14:creationId xmlns:p14="http://schemas.microsoft.com/office/powerpoint/2010/main" val="1864062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2426</TotalTime>
  <Words>593</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Kokila</vt:lpstr>
      <vt:lpstr>Mangal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 Kumar</dc:creator>
  <cp:lastModifiedBy>VIKAS SHARMA</cp:lastModifiedBy>
  <cp:revision>51</cp:revision>
  <dcterms:created xsi:type="dcterms:W3CDTF">2022-05-20T11:06:32Z</dcterms:created>
  <dcterms:modified xsi:type="dcterms:W3CDTF">2023-05-17T01:57:25Z</dcterms:modified>
</cp:coreProperties>
</file>