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8" r:id="rId6"/>
    <p:sldId id="269" r:id="rId7"/>
    <p:sldId id="261" r:id="rId8"/>
    <p:sldId id="262" r:id="rId9"/>
    <p:sldId id="263" r:id="rId10"/>
    <p:sldId id="264" r:id="rId11"/>
    <p:sldId id="270" r:id="rId12"/>
    <p:sldId id="271" r:id="rId13"/>
    <p:sldId id="272" r:id="rId14"/>
    <p:sldId id="273" r:id="rId15"/>
    <p:sldId id="265" r:id="rId16"/>
    <p:sldId id="274" r:id="rId17"/>
    <p:sldId id="275" r:id="rId18"/>
    <p:sldId id="276" r:id="rId19"/>
    <p:sldId id="277" r:id="rId20"/>
    <p:sldId id="267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Kokila" panose="020B0604020202020204" pitchFamily="34" charset="0"/>
      <p:regular r:id="rId27"/>
      <p:bold r:id="rId28"/>
      <p:italic r:id="rId29"/>
      <p:bold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PT Sans Narrow" panose="020B0506020203020204" pitchFamily="34" charset="0"/>
      <p:regular r:id="rId35"/>
      <p:bold r:id="rId36"/>
    </p:embeddedFont>
    <p:embeddedFont>
      <p:font typeface="Sahitya" panose="020B060402020202020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jHIfqNm4divClHUMbu3as4QKJO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417683-38C2-4170-86BB-3EC32976EDA5}">
  <a:tblStyle styleId="{3E417683-38C2-4170-86BB-3EC32976EDA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Seggregate the slides,  use visuals to show the skills, icons and CSF ppt from Supriya 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4a66ae7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04a66ae7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पिछले से लिंक करते हुए - 5मिनट में मोटा-मोटा बताना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6515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95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3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13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13"/>
          <p:cNvGrpSpPr/>
          <p:nvPr/>
        </p:nvGrpSpPr>
        <p:grpSpPr>
          <a:xfrm>
            <a:off x="1004144" y="1022025"/>
            <a:ext cx="7136669" cy="152400"/>
            <a:chOff x="1346429" y="1011300"/>
            <a:chExt cx="6452100" cy="152400"/>
          </a:xfrm>
        </p:grpSpPr>
        <p:cxnSp>
          <p:nvCxnSpPr>
            <p:cNvPr id="13" name="Google Shape;13;p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13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13"/>
          <p:cNvGrpSpPr/>
          <p:nvPr/>
        </p:nvGrpSpPr>
        <p:grpSpPr>
          <a:xfrm>
            <a:off x="1004151" y="3969100"/>
            <a:ext cx="7136669" cy="152400"/>
            <a:chOff x="1346435" y="3969088"/>
            <a:chExt cx="6452100" cy="152400"/>
          </a:xfrm>
        </p:grpSpPr>
        <p:cxnSp>
          <p:nvCxnSpPr>
            <p:cNvPr id="16" name="Google Shape;16;p13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13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1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GB" dirty="0">
                <a:solidFill>
                  <a:srgbClr val="000066"/>
                </a:solidFill>
                <a:latin typeface="Sahitya"/>
                <a:ea typeface="Sahitya"/>
                <a:cs typeface="Sahitya"/>
                <a:sym typeface="Sahitya"/>
              </a:rPr>
              <a:t>FLN व </a:t>
            </a:r>
            <a:r>
              <a:rPr lang="en-GB" dirty="0" err="1">
                <a:solidFill>
                  <a:srgbClr val="000066"/>
                </a:solidFill>
                <a:latin typeface="Sahitya"/>
                <a:ea typeface="Sahitya"/>
                <a:cs typeface="Sahitya"/>
                <a:sym typeface="Sahitya"/>
              </a:rPr>
              <a:t>निपुण</a:t>
            </a:r>
            <a:r>
              <a:rPr lang="en-GB" dirty="0">
                <a:solidFill>
                  <a:srgbClr val="000066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dirty="0" err="1">
                <a:solidFill>
                  <a:srgbClr val="000066"/>
                </a:solidFill>
                <a:latin typeface="Sahitya"/>
                <a:ea typeface="Sahitya"/>
                <a:cs typeface="Sahitya"/>
                <a:sym typeface="Sahitya"/>
              </a:rPr>
              <a:t>भारत</a:t>
            </a:r>
            <a:r>
              <a:rPr lang="en-GB" dirty="0">
                <a:solidFill>
                  <a:srgbClr val="000066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dirty="0" err="1">
                <a:solidFill>
                  <a:srgbClr val="000066"/>
                </a:solidFill>
                <a:latin typeface="Sahitya"/>
                <a:ea typeface="Sahitya"/>
                <a:cs typeface="Sahitya"/>
                <a:sym typeface="Sahitya"/>
              </a:rPr>
              <a:t>मिशन</a:t>
            </a:r>
            <a:r>
              <a:rPr lang="en-GB" dirty="0">
                <a:solidFill>
                  <a:srgbClr val="000066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endParaRPr dirty="0">
              <a:solidFill>
                <a:srgbClr val="000066"/>
              </a:solidFill>
              <a:latin typeface="Sahitya"/>
              <a:ea typeface="Sahitya"/>
              <a:cs typeface="Sahitya"/>
              <a:sym typeface="Sahity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06700" y="529935"/>
            <a:ext cx="8520600" cy="58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8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बुनियादी</a:t>
            </a:r>
            <a:r>
              <a:rPr lang="en-GB" sz="2800" b="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साक्षरता</a:t>
            </a:r>
            <a:r>
              <a:rPr lang="en-GB" sz="28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क्या</a:t>
            </a:r>
            <a:r>
              <a:rPr lang="en-GB" sz="28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है</a:t>
            </a:r>
            <a:r>
              <a:rPr lang="en-GB" sz="28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?</a:t>
            </a:r>
            <a:endParaRPr sz="2800" dirty="0">
              <a:solidFill>
                <a:srgbClr val="000000"/>
              </a:solidFill>
            </a:endParaRPr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00" y="1032429"/>
            <a:ext cx="8930600" cy="347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/>
          <p:nvPr/>
        </p:nvSpPr>
        <p:spPr>
          <a:xfrm>
            <a:off x="311150" y="8273"/>
            <a:ext cx="8521700" cy="61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7500"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564"/>
              <a:buFont typeface="PT Sans Narrow"/>
              <a:buNone/>
            </a:pPr>
            <a:r>
              <a:rPr lang="en-GB" sz="2800" b="1" i="0" u="none" strike="noStrike" cap="none" dirty="0" err="1">
                <a:latin typeface="Sahitya"/>
                <a:ea typeface="Sahitya"/>
                <a:cs typeface="Sahitya"/>
                <a:sym typeface="Sahitya"/>
              </a:rPr>
              <a:t>FLN</a:t>
            </a:r>
            <a:r>
              <a:rPr lang="en-GB" sz="2800" b="1" i="0" u="none" strike="noStrike" cap="none" dirty="0">
                <a:latin typeface="Sahitya"/>
                <a:ea typeface="Sahitya"/>
                <a:cs typeface="Sahitya"/>
                <a:sym typeface="Sahitya"/>
              </a:rPr>
              <a:t> व </a:t>
            </a:r>
            <a:r>
              <a:rPr lang="en-GB" sz="2800" b="1" i="0" u="none" strike="noStrike" cap="none" dirty="0" err="1">
                <a:latin typeface="Sahitya"/>
                <a:ea typeface="Sahitya"/>
                <a:cs typeface="Sahitya"/>
                <a:sym typeface="Sahitya"/>
              </a:rPr>
              <a:t>निपुण</a:t>
            </a:r>
            <a:r>
              <a:rPr lang="en-GB" sz="2800" b="1" i="0" u="none" strike="noStrike" cap="none" dirty="0"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800" b="1" i="0" u="none" strike="noStrike" cap="none" dirty="0" err="1">
                <a:latin typeface="Sahitya"/>
                <a:ea typeface="Sahitya"/>
                <a:cs typeface="Sahitya"/>
                <a:sym typeface="Sahitya"/>
              </a:rPr>
              <a:t>भारत</a:t>
            </a:r>
            <a:r>
              <a:rPr lang="en-GB" sz="2800" b="1" i="0" u="none" strike="noStrike" cap="none" dirty="0"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800" b="1" i="0" u="none" strike="noStrike" cap="none" dirty="0" err="1">
                <a:latin typeface="Sahitya"/>
                <a:ea typeface="Sahitya"/>
                <a:cs typeface="Sahitya"/>
                <a:sym typeface="Sahitya"/>
              </a:rPr>
              <a:t>मिशन</a:t>
            </a:r>
            <a:r>
              <a:rPr lang="en-GB" sz="2800" b="1" i="0" u="none" strike="noStrike" cap="none" dirty="0">
                <a:latin typeface="Sahitya"/>
                <a:ea typeface="Sahitya"/>
                <a:cs typeface="Sahitya"/>
                <a:sym typeface="Sahitya"/>
              </a:rPr>
              <a:t> </a:t>
            </a:r>
            <a:endParaRPr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-89802"/>
            <a:ext cx="5870862" cy="523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0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443" y="0"/>
            <a:ext cx="5961784" cy="534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52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34" y="0"/>
            <a:ext cx="5795646" cy="52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30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87" y="0"/>
            <a:ext cx="5554980" cy="504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97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132625" y="722643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3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बुनियादी</a:t>
            </a:r>
            <a:r>
              <a:rPr lang="en-GB" sz="2300" b="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संख्या</a:t>
            </a:r>
            <a:r>
              <a:rPr lang="en-GB" sz="23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ज्ञान</a:t>
            </a:r>
            <a:r>
              <a:rPr lang="en-GB" sz="23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क्या</a:t>
            </a:r>
            <a:r>
              <a:rPr lang="en-GB" sz="23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है</a:t>
            </a:r>
            <a:r>
              <a:rPr lang="en-GB" sz="23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?</a:t>
            </a:r>
            <a:endParaRPr sz="2300" dirty="0">
              <a:solidFill>
                <a:srgbClr val="000000"/>
              </a:solidFill>
            </a:endParaRPr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149770"/>
            <a:ext cx="9144001" cy="345340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 txBox="1"/>
          <p:nvPr/>
        </p:nvSpPr>
        <p:spPr>
          <a:xfrm>
            <a:off x="132625" y="6416"/>
            <a:ext cx="85217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7500"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564"/>
              <a:buFont typeface="PT Sans Narrow"/>
              <a:buNone/>
            </a:pPr>
            <a:r>
              <a:rPr lang="en-GB" sz="2400" b="1" i="0" u="none" strike="noStrike" cap="none" dirty="0" err="1">
                <a:latin typeface="Sahitya"/>
                <a:ea typeface="Sahitya"/>
                <a:cs typeface="Sahitya"/>
                <a:sym typeface="Sahitya"/>
              </a:rPr>
              <a:t>FLN</a:t>
            </a:r>
            <a:r>
              <a:rPr lang="en-GB" sz="2400" b="1" i="0" u="none" strike="noStrike" cap="none" dirty="0">
                <a:latin typeface="Sahitya"/>
                <a:ea typeface="Sahitya"/>
                <a:cs typeface="Sahitya"/>
                <a:sym typeface="Sahitya"/>
              </a:rPr>
              <a:t> व </a:t>
            </a:r>
            <a:r>
              <a:rPr lang="en-GB" sz="2400" b="1" i="0" u="none" strike="noStrike" cap="none" dirty="0" err="1">
                <a:latin typeface="Sahitya"/>
                <a:ea typeface="Sahitya"/>
                <a:cs typeface="Sahitya"/>
                <a:sym typeface="Sahitya"/>
              </a:rPr>
              <a:t>निपुण</a:t>
            </a:r>
            <a:r>
              <a:rPr lang="en-GB" sz="2400" b="1" i="0" u="none" strike="noStrike" cap="none" dirty="0"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400" b="1" i="0" u="none" strike="noStrike" cap="none" dirty="0" err="1">
                <a:latin typeface="Sahitya"/>
                <a:ea typeface="Sahitya"/>
                <a:cs typeface="Sahitya"/>
                <a:sym typeface="Sahitya"/>
              </a:rPr>
              <a:t>भारत</a:t>
            </a:r>
            <a:r>
              <a:rPr lang="en-GB" sz="2400" b="1" i="0" u="none" strike="noStrike" cap="none" dirty="0"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400" b="1" i="0" u="none" strike="noStrike" cap="none" dirty="0" err="1">
                <a:latin typeface="Sahitya"/>
                <a:ea typeface="Sahitya"/>
                <a:cs typeface="Sahitya"/>
                <a:sym typeface="Sahitya"/>
              </a:rPr>
              <a:t>मिशन</a:t>
            </a:r>
            <a:r>
              <a:rPr lang="en-GB" sz="2400" b="1" i="0" u="none" strike="noStrike" cap="none" dirty="0">
                <a:latin typeface="Sahitya"/>
                <a:ea typeface="Sahitya"/>
                <a:cs typeface="Sahitya"/>
                <a:sym typeface="Sahitya"/>
              </a:rPr>
              <a:t> </a:t>
            </a:r>
            <a:endParaRPr sz="2400" b="1" i="0" u="none" strike="noStrike" cap="none" dirty="0">
              <a:latin typeface="Sahitya"/>
              <a:ea typeface="Sahitya"/>
              <a:cs typeface="Sahitya"/>
              <a:sym typeface="Sahity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7" y="0"/>
            <a:ext cx="4500563" cy="516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25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25" y="67417"/>
            <a:ext cx="4439084" cy="50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15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705" y="0"/>
            <a:ext cx="4512686" cy="526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10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92" y="0"/>
            <a:ext cx="4547754" cy="52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2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/>
          <p:nvPr/>
        </p:nvSpPr>
        <p:spPr>
          <a:xfrm>
            <a:off x="943000" y="1323875"/>
            <a:ext cx="71475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बुनियादी कौशल क्या है ? 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चर्चा </a:t>
            </a:r>
            <a:endParaRPr sz="3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52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Noto Sans Symbols"/>
              <a:buNone/>
            </a:pPr>
            <a:endParaRPr sz="3000" b="0" i="0" u="none" strike="noStrike" cap="none">
              <a:solidFill>
                <a:srgbClr val="000000"/>
              </a:solidFill>
              <a:latin typeface="Kokila"/>
              <a:ea typeface="Kokila"/>
              <a:cs typeface="Kokila"/>
              <a:sym typeface="Kokila"/>
            </a:endParaRPr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311150" y="8272"/>
            <a:ext cx="8521700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1111"/>
              <a:buFont typeface="PT Sans Narrow"/>
              <a:buNone/>
            </a:pPr>
            <a:r>
              <a:rPr lang="en-GB" sz="3600" b="1" i="0" u="none" strike="noStrike" cap="none" dirty="0" err="1">
                <a:solidFill>
                  <a:srgbClr val="000066"/>
                </a:solidFill>
                <a:latin typeface="Sahitya"/>
                <a:ea typeface="Sahitya"/>
                <a:cs typeface="Sahitya"/>
                <a:sym typeface="Sahitya"/>
              </a:rPr>
              <a:t>FLN</a:t>
            </a:r>
            <a:r>
              <a:rPr lang="en-GB" sz="3600" b="1" i="0" u="none" strike="noStrike" cap="none" dirty="0">
                <a:solidFill>
                  <a:srgbClr val="000066"/>
                </a:solidFill>
                <a:latin typeface="Sahitya"/>
                <a:ea typeface="Sahitya"/>
                <a:cs typeface="Sahitya"/>
                <a:sym typeface="Sahitya"/>
              </a:rPr>
              <a:t> व </a:t>
            </a:r>
            <a:r>
              <a:rPr lang="en-GB" sz="3600" b="1" i="0" u="none" strike="noStrike" cap="none" dirty="0" err="1">
                <a:solidFill>
                  <a:srgbClr val="000066"/>
                </a:solidFill>
                <a:latin typeface="Sahitya"/>
                <a:ea typeface="Sahitya"/>
                <a:cs typeface="Sahitya"/>
                <a:sym typeface="Sahitya"/>
              </a:rPr>
              <a:t>निपुण</a:t>
            </a:r>
            <a:r>
              <a:rPr lang="en-GB" sz="3600" b="1" i="0" u="none" strike="noStrike" cap="none" dirty="0">
                <a:solidFill>
                  <a:srgbClr val="000066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3600" b="1" i="0" u="none" strike="noStrike" cap="none" dirty="0" err="1">
                <a:solidFill>
                  <a:srgbClr val="000066"/>
                </a:solidFill>
                <a:latin typeface="Sahitya"/>
                <a:ea typeface="Sahitya"/>
                <a:cs typeface="Sahitya"/>
                <a:sym typeface="Sahitya"/>
              </a:rPr>
              <a:t>भारत</a:t>
            </a:r>
            <a:r>
              <a:rPr lang="en-GB" sz="3600" b="1" i="0" u="none" strike="noStrike" cap="none" dirty="0">
                <a:solidFill>
                  <a:srgbClr val="000066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3600" b="1" i="0" u="none" strike="noStrike" cap="none" dirty="0" err="1">
                <a:solidFill>
                  <a:srgbClr val="000066"/>
                </a:solidFill>
                <a:latin typeface="Sahitya"/>
                <a:ea typeface="Sahitya"/>
                <a:cs typeface="Sahitya"/>
                <a:sym typeface="Sahitya"/>
              </a:rPr>
              <a:t>मिशन</a:t>
            </a:r>
            <a:r>
              <a:rPr lang="en-GB" sz="3600" b="1" i="0" u="none" strike="noStrike" cap="none" dirty="0">
                <a:solidFill>
                  <a:srgbClr val="000066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endParaRPr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4a66ae700_0_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 b="1"/>
              <a:t>धन्यवाद </a:t>
            </a:r>
            <a:endParaRPr sz="47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>
            <a:spLocks noGrp="1"/>
          </p:cNvSpPr>
          <p:nvPr>
            <p:ph type="title"/>
          </p:nvPr>
        </p:nvSpPr>
        <p:spPr>
          <a:xfrm>
            <a:off x="311700" y="64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0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बुनियादी</a:t>
            </a:r>
            <a:r>
              <a:rPr lang="en-GB" sz="30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30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कौशल</a:t>
            </a:r>
            <a:r>
              <a:rPr lang="en-GB" sz="30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30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क्यों</a:t>
            </a:r>
            <a:r>
              <a:rPr lang="en-GB" sz="30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30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ज़रूरी</a:t>
            </a:r>
            <a:r>
              <a:rPr lang="en-GB" sz="30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30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हैं</a:t>
            </a:r>
            <a:r>
              <a:rPr lang="en-GB" sz="30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?</a:t>
            </a:r>
            <a:endParaRPr sz="3000" dirty="0">
              <a:solidFill>
                <a:srgbClr val="000000"/>
              </a:solidFill>
              <a:latin typeface="Sahitya"/>
              <a:ea typeface="Sahitya"/>
              <a:cs typeface="Sahitya"/>
              <a:sym typeface="Sahity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sz="3000" dirty="0">
              <a:latin typeface="Sahitya"/>
              <a:ea typeface="Sahitya"/>
              <a:cs typeface="Sahitya"/>
              <a:sym typeface="Sahitya"/>
            </a:endParaRPr>
          </a:p>
        </p:txBody>
      </p:sp>
      <p:sp>
        <p:nvSpPr>
          <p:cNvPr id="78" name="Google Shape;78;p8"/>
          <p:cNvSpPr txBox="1">
            <a:spLocks noGrp="1"/>
          </p:cNvSpPr>
          <p:nvPr>
            <p:ph type="body" idx="1"/>
          </p:nvPr>
        </p:nvSpPr>
        <p:spPr>
          <a:xfrm>
            <a:off x="311700" y="732925"/>
            <a:ext cx="8385986" cy="4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87916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en-GB" sz="3137" b="1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बेहतर</a:t>
            </a:r>
            <a:r>
              <a:rPr lang="en-GB" sz="3137" b="1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137" b="1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जीवन</a:t>
            </a:r>
            <a:r>
              <a:rPr lang="en-GB" sz="3137" b="1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137" b="1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की</a:t>
            </a:r>
            <a:r>
              <a:rPr lang="en-GB" sz="3137" b="1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137" b="1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नींव</a:t>
            </a:r>
            <a:r>
              <a:rPr lang="en-GB" sz="3137" b="1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137" b="1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प्रदान</a:t>
            </a:r>
            <a:r>
              <a:rPr lang="en-GB" sz="3137" b="1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137" b="1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करने</a:t>
            </a:r>
            <a:r>
              <a:rPr lang="en-GB" sz="3137" b="1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137" b="1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के</a:t>
            </a:r>
            <a:r>
              <a:rPr lang="en-GB" sz="3137" b="1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137" b="1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लिए</a:t>
            </a:r>
            <a:r>
              <a:rPr lang="en-GB" sz="3137" b="1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</a:p>
          <a:p>
            <a:pPr marL="0" lvl="0" indent="0" algn="l" rtl="0">
              <a:lnSpc>
                <a:spcPct val="87916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endParaRPr sz="800" b="1" dirty="0">
              <a:solidFill>
                <a:srgbClr val="000000"/>
              </a:solidFill>
              <a:highlight>
                <a:srgbClr val="FFFFFF"/>
              </a:highlight>
              <a:latin typeface="Kokila"/>
              <a:ea typeface="Kokila"/>
              <a:cs typeface="Kokila"/>
              <a:sym typeface="Kokila"/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FLN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कौशल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जीवन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भर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सीखने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के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लिए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ज़रूरी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कई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क्षमताओं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जैसे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कि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,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आस-पास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की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दुनिया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को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समझना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,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स्वतंत्र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रूप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से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सोचना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,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तर्क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व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विश्लेषण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करना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,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अनुमान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लगाना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,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अपने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विचारों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को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अभिव्यक्त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करना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व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विभिन्न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समस्याओं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को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सुलझाना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आदि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,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को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विकसित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करने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के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लिए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एक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बुनियाद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का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काम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करते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हैं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।</a:t>
            </a:r>
            <a:endParaRPr sz="2860" dirty="0">
              <a:solidFill>
                <a:srgbClr val="000000"/>
              </a:solidFill>
              <a:latin typeface="Kokila"/>
              <a:ea typeface="Kokila"/>
              <a:cs typeface="Kokila"/>
              <a:sym typeface="Kokila"/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2860" dirty="0">
              <a:solidFill>
                <a:srgbClr val="000000"/>
              </a:solidFill>
              <a:latin typeface="Kokila"/>
              <a:ea typeface="Kokila"/>
              <a:cs typeface="Kokila"/>
              <a:sym typeface="Kokila"/>
            </a:endParaRPr>
          </a:p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शोध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दर्शाते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हैं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कि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बेहतर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जीवन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स्तर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व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बेहतर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समाज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के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लिए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भी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सुदृढ़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बुनियादी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कौशल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आवश्यक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6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हैं</a:t>
            </a:r>
            <a:r>
              <a:rPr lang="en-GB" sz="286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।</a:t>
            </a:r>
            <a:endParaRPr sz="156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311700" y="166489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65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बुनियादी</a:t>
            </a:r>
            <a:r>
              <a:rPr lang="en-GB" sz="265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65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कौशल</a:t>
            </a:r>
            <a:r>
              <a:rPr lang="en-GB" sz="265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65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क्यों</a:t>
            </a:r>
            <a:r>
              <a:rPr lang="en-GB" sz="265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65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ज़रूरी</a:t>
            </a:r>
            <a:r>
              <a:rPr lang="en-GB" sz="265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65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हैं</a:t>
            </a:r>
            <a:r>
              <a:rPr lang="en-GB" sz="265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?</a:t>
            </a:r>
            <a:r>
              <a:rPr lang="en-GB" sz="24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400" dirty="0">
                <a:latin typeface="Sahitya"/>
                <a:ea typeface="Sahitya"/>
                <a:cs typeface="Sahitya"/>
                <a:sym typeface="Sahitya"/>
              </a:rPr>
              <a:t>-</a:t>
            </a:r>
            <a:r>
              <a:rPr lang="en-GB" sz="3300" dirty="0"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3300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अकादमिक</a:t>
            </a:r>
            <a:r>
              <a:rPr lang="en-GB" sz="3300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300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उपलब्धि</a:t>
            </a:r>
            <a:r>
              <a:rPr lang="en-GB" sz="3300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300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के</a:t>
            </a:r>
            <a:r>
              <a:rPr lang="en-GB" sz="3300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300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लिए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 </a:t>
            </a:r>
            <a:endParaRPr dirty="0"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1"/>
          </p:nvPr>
        </p:nvSpPr>
        <p:spPr>
          <a:xfrm>
            <a:off x="174171" y="873889"/>
            <a:ext cx="8658129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655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Kokila"/>
              <a:buChar char="●"/>
            </a:pP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सभी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विषयों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को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समझने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और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उनके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साथ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काम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करने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के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लिए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भाषा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व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गणित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के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बुनियादी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कौशल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ज़रूरी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होते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हैं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,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जैसे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-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समझ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के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साथ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प्रवाहपूर्ण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रूप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से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पढ़ना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,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मौखिक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व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लिखित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अभिव्यक्ति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,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उच्च-स्तरीय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चिंतन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-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तर्क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व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विश्लेषण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करना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,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अनुमान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लगाना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,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संख्याओं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व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संक्रियाओं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की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गहरी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समझ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आदि</a:t>
            </a:r>
            <a:r>
              <a:rPr lang="en-GB" sz="32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।   </a:t>
            </a:r>
            <a:endParaRPr sz="3200" b="1" dirty="0">
              <a:solidFill>
                <a:srgbClr val="000000"/>
              </a:solidFill>
              <a:latin typeface="Kokila"/>
              <a:ea typeface="Kokila"/>
              <a:cs typeface="Kokila"/>
              <a:sym typeface="Kokil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8108"/>
              <a:buNone/>
            </a:pPr>
            <a:endParaRPr sz="32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311700" y="166489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65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बुनियादी</a:t>
            </a:r>
            <a:r>
              <a:rPr lang="en-GB" sz="265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65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कौशल</a:t>
            </a:r>
            <a:r>
              <a:rPr lang="en-GB" sz="265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65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क्यों</a:t>
            </a:r>
            <a:r>
              <a:rPr lang="en-GB" sz="265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65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ज़रूरी</a:t>
            </a:r>
            <a:r>
              <a:rPr lang="en-GB" sz="265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65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हैं</a:t>
            </a:r>
            <a:r>
              <a:rPr lang="en-GB" sz="265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?</a:t>
            </a:r>
            <a:r>
              <a:rPr lang="en-GB" sz="24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400" dirty="0">
                <a:latin typeface="Sahitya"/>
                <a:ea typeface="Sahitya"/>
                <a:cs typeface="Sahitya"/>
                <a:sym typeface="Sahitya"/>
              </a:rPr>
              <a:t>-</a:t>
            </a:r>
            <a:r>
              <a:rPr lang="en-GB" sz="3300" dirty="0"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3300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अकादमिक</a:t>
            </a:r>
            <a:r>
              <a:rPr lang="en-GB" sz="3300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300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उपलब्धि</a:t>
            </a:r>
            <a:r>
              <a:rPr lang="en-GB" sz="3300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300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के</a:t>
            </a:r>
            <a:r>
              <a:rPr lang="en-GB" sz="3300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300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लिए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 </a:t>
            </a:r>
            <a:endParaRPr dirty="0"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1"/>
          </p:nvPr>
        </p:nvSpPr>
        <p:spPr>
          <a:xfrm>
            <a:off x="174171" y="873889"/>
            <a:ext cx="8658129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655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Kokila"/>
              <a:buChar char="●"/>
            </a:pP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बहुत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से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कौशल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ऐसे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होते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हैं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जो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क्रमिक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या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श्रेणीबद्ध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तौर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पर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आपस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में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जुड़े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होते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हैं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,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यानी</a:t>
            </a:r>
            <a:r>
              <a:rPr lang="en-GB" sz="3600" b="1" dirty="0">
                <a:solidFill>
                  <a:srgbClr val="000000"/>
                </a:solidFill>
                <a:highlight>
                  <a:schemeClr val="lt1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कोई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एक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कौशल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अन्य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बहुत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से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कौशलों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की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बुनियाद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पर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खड़ा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होता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है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।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जैसे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संख्याओं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व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जमा-घटा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की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गहरी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समझ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के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बिना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गुणा-भाग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नहीं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समझा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जा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सकता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।   </a:t>
            </a:r>
            <a:endParaRPr sz="3600" b="1" dirty="0">
              <a:solidFill>
                <a:srgbClr val="000000"/>
              </a:solidFill>
              <a:latin typeface="Kokila"/>
              <a:ea typeface="Kokila"/>
              <a:cs typeface="Kokila"/>
              <a:sym typeface="Kokil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8108"/>
              <a:buNone/>
            </a:pP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395698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311700" y="166489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65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बुनियादी</a:t>
            </a:r>
            <a:r>
              <a:rPr lang="en-GB" sz="265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65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कौशल</a:t>
            </a:r>
            <a:r>
              <a:rPr lang="en-GB" sz="265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65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क्यों</a:t>
            </a:r>
            <a:r>
              <a:rPr lang="en-GB" sz="265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65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ज़रूरी</a:t>
            </a:r>
            <a:r>
              <a:rPr lang="en-GB" sz="265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65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हैं</a:t>
            </a:r>
            <a:r>
              <a:rPr lang="en-GB" sz="265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?</a:t>
            </a:r>
            <a:r>
              <a:rPr lang="en-GB" sz="24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400" dirty="0">
                <a:latin typeface="Sahitya"/>
                <a:ea typeface="Sahitya"/>
                <a:cs typeface="Sahitya"/>
                <a:sym typeface="Sahitya"/>
              </a:rPr>
              <a:t>-</a:t>
            </a:r>
            <a:r>
              <a:rPr lang="en-GB" sz="3300" dirty="0"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3300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अकादमिक</a:t>
            </a:r>
            <a:r>
              <a:rPr lang="en-GB" sz="3300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300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उपलब्धि</a:t>
            </a:r>
            <a:r>
              <a:rPr lang="en-GB" sz="3300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300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के</a:t>
            </a:r>
            <a:r>
              <a:rPr lang="en-GB" sz="3300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300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लिए</a:t>
            </a:r>
            <a:r>
              <a:rPr lang="en-GB" sz="1400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 </a:t>
            </a:r>
            <a:endParaRPr dirty="0"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1"/>
          </p:nvPr>
        </p:nvSpPr>
        <p:spPr>
          <a:xfrm>
            <a:off x="174171" y="873889"/>
            <a:ext cx="8658129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655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333"/>
              <a:buFont typeface="Kokila"/>
              <a:buChar char="●"/>
            </a:pP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बच्चे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सीखने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के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लिए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इन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कौशलों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का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उपयोग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तभी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कर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सकते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हैं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जब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उन्होंने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इनमें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महारत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हासिल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कर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ली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हो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।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इसलिए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सिर्फ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शुरुआती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स्तर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का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सीखना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काफी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नहीं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है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,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अपितु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इनमें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निपुणता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हासिल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करनी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होगी</a:t>
            </a:r>
            <a:r>
              <a:rPr lang="en-GB" sz="36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।   </a:t>
            </a:r>
            <a:endParaRPr sz="3600" b="1" dirty="0">
              <a:solidFill>
                <a:srgbClr val="000000"/>
              </a:solidFill>
              <a:latin typeface="Kokila"/>
              <a:ea typeface="Kokila"/>
              <a:cs typeface="Kokila"/>
              <a:sym typeface="Kokil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8108"/>
              <a:buNone/>
            </a:pP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311568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4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बुनियादी</a:t>
            </a:r>
            <a:r>
              <a:rPr lang="en-GB" sz="24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कौशल</a:t>
            </a:r>
            <a:r>
              <a:rPr lang="en-GB" sz="24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क्यों</a:t>
            </a:r>
            <a:r>
              <a:rPr lang="en-GB" sz="24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ज़रूरी</a:t>
            </a:r>
            <a:r>
              <a:rPr lang="en-GB" sz="24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हैं</a:t>
            </a:r>
            <a:r>
              <a:rPr lang="en-GB" sz="24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?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91" name="Google Shape;9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6022" y="1266322"/>
            <a:ext cx="4146275" cy="17533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0"/>
          <p:cNvSpPr txBox="1"/>
          <p:nvPr/>
        </p:nvSpPr>
        <p:spPr>
          <a:xfrm>
            <a:off x="4686021" y="3019622"/>
            <a:ext cx="4291723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600" b="1" i="0" u="none" strike="noStrike" cap="none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कुछ</a:t>
            </a:r>
            <a:r>
              <a:rPr lang="en-GB" sz="2600" b="1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600" b="1" i="0" u="none" strike="noStrike" cap="none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समय</a:t>
            </a:r>
            <a:r>
              <a:rPr lang="en-GB" sz="2600" b="1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600" b="1" i="0" u="none" strike="noStrike" cap="none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बाद</a:t>
            </a:r>
            <a:r>
              <a:rPr lang="en-GB" sz="2600" b="1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, </a:t>
            </a:r>
            <a:r>
              <a:rPr lang="en-GB" sz="2600" b="1" i="0" u="none" strike="noStrike" cap="none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यह</a:t>
            </a:r>
            <a:r>
              <a:rPr lang="en-GB" sz="2600" b="1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600" b="1" i="0" u="none" strike="noStrike" cap="none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फ़ासला</a:t>
            </a:r>
            <a:r>
              <a:rPr lang="en-GB" sz="2600" b="1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600" b="1" i="0" u="none" strike="noStrike" cap="none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इतना</a:t>
            </a:r>
            <a:r>
              <a:rPr lang="en-GB" sz="2600" b="1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600" b="1" i="0" u="none" strike="noStrike" cap="none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बढ़</a:t>
            </a:r>
            <a:r>
              <a:rPr lang="en-GB" sz="2600" b="1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600" b="1" i="0" u="none" strike="noStrike" cap="none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जाता</a:t>
            </a:r>
            <a:r>
              <a:rPr lang="en-GB" sz="2600" b="1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600" b="1" i="0" u="none" strike="noStrike" cap="none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है</a:t>
            </a:r>
            <a:r>
              <a:rPr lang="en-GB" sz="2600" b="1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600" b="1" i="0" u="none" strike="noStrike" cap="none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कि</a:t>
            </a:r>
            <a:r>
              <a:rPr lang="en-GB" sz="2600" b="1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, </a:t>
            </a:r>
            <a:r>
              <a:rPr lang="en-GB" sz="2600" b="1" i="0" u="none" strike="noStrike" cap="none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किसी</a:t>
            </a:r>
            <a:r>
              <a:rPr lang="en-GB" sz="2600" b="1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600" b="1" i="0" u="none" strike="noStrike" cap="none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भी</a:t>
            </a:r>
            <a:r>
              <a:rPr lang="en-GB" sz="2600" b="1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600" b="1" i="0" u="none" strike="noStrike" cap="none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तरह</a:t>
            </a:r>
            <a:r>
              <a:rPr lang="en-GB" sz="2600" b="1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600" b="1" i="0" u="none" strike="noStrike" cap="none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के</a:t>
            </a:r>
            <a:r>
              <a:rPr lang="en-GB" sz="2600" b="1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600" b="1" i="0" u="none" strike="noStrike" cap="none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सुधारात्मक</a:t>
            </a:r>
            <a:r>
              <a:rPr lang="en-GB" sz="2600" b="1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600" b="1" i="0" u="none" strike="noStrike" cap="none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शिक्षण</a:t>
            </a:r>
            <a:r>
              <a:rPr lang="en-GB" sz="2600" b="1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600" b="1" i="0" u="none" strike="noStrike" cap="none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द्वारा</a:t>
            </a:r>
            <a:r>
              <a:rPr lang="en-GB" sz="2600" b="1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600" b="1" i="0" u="none" strike="noStrike" cap="none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इसे</a:t>
            </a:r>
            <a:r>
              <a:rPr lang="en-GB" sz="2600" b="1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600" b="1" i="0" u="none" strike="noStrike" cap="none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सुधार</a:t>
            </a:r>
            <a:r>
              <a:rPr lang="en-GB" sz="2600" b="1" dirty="0" err="1"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ना</a:t>
            </a:r>
            <a:r>
              <a:rPr lang="en-GB" sz="2600" b="1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600" b="1" i="0" u="none" strike="noStrike" cap="none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मुश्किल</a:t>
            </a:r>
            <a:r>
              <a:rPr lang="en-GB" sz="2600" b="1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600" b="1" i="0" u="none" strike="noStrike" cap="none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हो</a:t>
            </a:r>
            <a:r>
              <a:rPr lang="en-GB" sz="2600" b="1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600" b="1" i="0" u="none" strike="noStrike" cap="none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जाता</a:t>
            </a:r>
            <a:r>
              <a:rPr lang="en-GB" sz="2600" b="1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600" b="1" i="0" u="none" strike="noStrike" cap="none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है</a:t>
            </a:r>
            <a:r>
              <a:rPr lang="en-GB" sz="2600" b="1" i="0" u="none" strike="noStrike" cap="none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। </a:t>
            </a:r>
            <a:endParaRPr sz="2600" b="1" i="0" u="none" strike="noStrike" cap="none" dirty="0">
              <a:solidFill>
                <a:srgbClr val="08A5EF"/>
              </a:solidFill>
              <a:highlight>
                <a:srgbClr val="FFFFFF"/>
              </a:highlight>
              <a:sym typeface="Arial"/>
            </a:endParaRPr>
          </a:p>
        </p:txBody>
      </p:sp>
      <p:sp>
        <p:nvSpPr>
          <p:cNvPr id="90" name="Google Shape;90;p1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146300" cy="14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 b="1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जो</a:t>
            </a:r>
            <a:r>
              <a:rPr lang="en-GB" sz="2800" b="1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बच्चे</a:t>
            </a:r>
            <a:r>
              <a:rPr lang="en-GB" sz="2800" b="1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शुरुआती</a:t>
            </a:r>
            <a:r>
              <a:rPr lang="en-GB" sz="2800" b="1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कक्षाओं</a:t>
            </a:r>
            <a:r>
              <a:rPr lang="en-GB" sz="2800" b="1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में</a:t>
            </a:r>
            <a:r>
              <a:rPr lang="en-GB" sz="2800" b="1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नहीं</a:t>
            </a:r>
            <a:r>
              <a:rPr lang="en-GB" sz="2800" b="1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सीख</a:t>
            </a:r>
            <a:r>
              <a:rPr lang="en-GB" sz="2800" b="1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पाते</a:t>
            </a:r>
            <a:r>
              <a:rPr lang="en-GB" sz="2800" b="1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, </a:t>
            </a:r>
            <a:r>
              <a:rPr lang="en-GB" sz="2800" b="1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वे</a:t>
            </a:r>
            <a:r>
              <a:rPr lang="en-GB" sz="2800" b="1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आगे</a:t>
            </a:r>
            <a:r>
              <a:rPr lang="en-GB" sz="2800" b="1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की</a:t>
            </a:r>
            <a:r>
              <a:rPr lang="en-GB" sz="2800" b="1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कक्षाओं</a:t>
            </a:r>
            <a:r>
              <a:rPr lang="en-GB" sz="2800" b="1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में</a:t>
            </a:r>
            <a:r>
              <a:rPr lang="en-GB" sz="2800" b="1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भी</a:t>
            </a:r>
            <a:r>
              <a:rPr lang="en-GB" sz="2800" b="1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पिछड़ते</a:t>
            </a:r>
            <a:r>
              <a:rPr lang="en-GB" sz="2800" b="1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ही</a:t>
            </a:r>
            <a:r>
              <a:rPr lang="en-GB" sz="2800" b="1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चले</a:t>
            </a:r>
            <a:r>
              <a:rPr lang="en-GB" sz="2800" b="1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जाते</a:t>
            </a:r>
            <a:r>
              <a:rPr lang="en-GB" sz="2800" b="1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हैं</a:t>
            </a:r>
            <a:r>
              <a:rPr lang="en-GB" sz="2800" b="1" dirty="0">
                <a:solidFill>
                  <a:srgbClr val="000000"/>
                </a:solidFill>
                <a:highlight>
                  <a:srgbClr val="FFFFFF"/>
                </a:highlight>
                <a:latin typeface="Kokila"/>
                <a:ea typeface="Kokila"/>
                <a:cs typeface="Kokila"/>
                <a:sym typeface="Kokila"/>
              </a:rPr>
              <a:t> ।</a:t>
            </a:r>
            <a:r>
              <a:rPr lang="en-GB" sz="2800" b="1" dirty="0">
                <a:solidFill>
                  <a:srgbClr val="08A5E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800" b="1" dirty="0"/>
          </a:p>
        </p:txBody>
      </p:sp>
      <p:pic>
        <p:nvPicPr>
          <p:cNvPr id="93" name="Google Shape;9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597" y="2782223"/>
            <a:ext cx="4312425" cy="16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4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बुनियादी</a:t>
            </a:r>
            <a:r>
              <a:rPr lang="en-GB" sz="24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कौशल</a:t>
            </a:r>
            <a:r>
              <a:rPr lang="en-GB" sz="24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क्यों</a:t>
            </a:r>
            <a:r>
              <a:rPr lang="en-GB" sz="24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ज़रूरी</a:t>
            </a:r>
            <a:r>
              <a:rPr lang="en-GB" sz="24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हैं</a:t>
            </a:r>
            <a:r>
              <a:rPr lang="en-GB" sz="24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?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99" name="Google Shape;99;p11"/>
          <p:cNvSpPr txBox="1">
            <a:spLocks noGrp="1"/>
          </p:cNvSpPr>
          <p:nvPr>
            <p:ph type="body" idx="1"/>
          </p:nvPr>
        </p:nvSpPr>
        <p:spPr>
          <a:xfrm>
            <a:off x="311699" y="1266325"/>
            <a:ext cx="6411217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00000"/>
              </a:lnSpc>
              <a:spcAft>
                <a:spcPts val="1200"/>
              </a:spcAft>
              <a:buSzPct val="81081"/>
              <a:buNone/>
            </a:pP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हमारी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कक्षाओं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में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बहुत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से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बच्चे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सामाजिक-आर्थिक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रूप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से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वंचित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या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hi-IN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कमजोर शैक्षिक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परिवेश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से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आते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हैं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।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पढ़ने-लिखने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के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अनुभवों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के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साथ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आने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वाले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बच्चों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की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अपेक्षा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highlight>
                  <a:schemeClr val="lt1"/>
                </a:highlight>
                <a:latin typeface="Kokila"/>
                <a:ea typeface="Kokila"/>
                <a:cs typeface="Kokila"/>
                <a:sym typeface="Kokila"/>
              </a:rPr>
              <a:t>इन्हें</a:t>
            </a:r>
            <a:r>
              <a:rPr lang="en-GB" sz="2800" b="1" dirty="0">
                <a:solidFill>
                  <a:srgbClr val="000000"/>
                </a:solidFill>
                <a:highlight>
                  <a:schemeClr val="lt1"/>
                </a:highlight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अधिक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सहयोग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की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ज़रूरत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होती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है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।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सीखने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के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लिए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उपयुक्त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सहयोग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मिलने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पर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ही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वे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बुनियादी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कौशलों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में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निपुणता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हासिल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कर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सकते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हैं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।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ऐसा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होने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पर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ही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,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वे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सब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सीखने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में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आगे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कदम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बढ़ा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सकते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हैं</a:t>
            </a:r>
            <a:r>
              <a:rPr lang="en-GB" sz="2800" b="1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। </a:t>
            </a:r>
            <a:endParaRPr sz="2800" b="1" dirty="0">
              <a:latin typeface="Kokila"/>
              <a:ea typeface="Kokila"/>
              <a:cs typeface="Kokila"/>
              <a:sym typeface="Kokila"/>
            </a:endParaRPr>
          </a:p>
        </p:txBody>
      </p:sp>
      <p:pic>
        <p:nvPicPr>
          <p:cNvPr id="100" name="Google Shape;10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2916" y="1581740"/>
            <a:ext cx="2192509" cy="1670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311700" y="558364"/>
            <a:ext cx="8520600" cy="604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28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बुनियादी</a:t>
            </a:r>
            <a:r>
              <a:rPr lang="en-GB" sz="2800" b="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साक्षरता</a:t>
            </a:r>
            <a:r>
              <a:rPr lang="en-GB" sz="28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व </a:t>
            </a:r>
            <a:r>
              <a:rPr lang="en-GB" sz="28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बुनियादी</a:t>
            </a:r>
            <a:r>
              <a:rPr lang="en-GB" sz="2800" b="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संख्या</a:t>
            </a:r>
            <a:r>
              <a:rPr lang="en-GB" sz="28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ज्ञान</a:t>
            </a:r>
            <a:r>
              <a:rPr lang="en-GB" sz="28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क्या</a:t>
            </a:r>
            <a:r>
              <a:rPr lang="en-GB" sz="28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है</a:t>
            </a:r>
            <a:r>
              <a:rPr lang="en-GB" sz="2800" dirty="0">
                <a:solidFill>
                  <a:srgbClr val="000000"/>
                </a:solidFill>
                <a:latin typeface="Sahitya"/>
                <a:ea typeface="Sahitya"/>
                <a:cs typeface="Sahitya"/>
                <a:sym typeface="Sahitya"/>
              </a:rPr>
              <a:t> ?</a:t>
            </a:r>
            <a:endParaRPr sz="2800" dirty="0">
              <a:solidFill>
                <a:srgbClr val="000000"/>
              </a:solidFill>
              <a:latin typeface="Sahitya"/>
              <a:ea typeface="Sahitya"/>
              <a:cs typeface="Sahitya"/>
              <a:sym typeface="Sahity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 dirty="0"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311700" y="1097433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sz="280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आपके</a:t>
            </a:r>
            <a:r>
              <a:rPr lang="en-GB" sz="280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अनुसार</a:t>
            </a:r>
            <a:r>
              <a:rPr lang="en-GB" sz="280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बुनियादी</a:t>
            </a:r>
            <a:r>
              <a:rPr lang="en-GB" sz="280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साक्षरता</a:t>
            </a:r>
            <a:r>
              <a:rPr lang="en-GB" sz="280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व </a:t>
            </a:r>
            <a:r>
              <a:rPr lang="en-GB" sz="280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संख्या</a:t>
            </a:r>
            <a:r>
              <a:rPr lang="en-GB" sz="280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ज्ञान</a:t>
            </a:r>
            <a:r>
              <a:rPr lang="en-GB" sz="280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में</a:t>
            </a:r>
            <a:r>
              <a:rPr lang="en-GB" sz="280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कौन-कौन</a:t>
            </a:r>
            <a:r>
              <a:rPr lang="en-GB" sz="280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से</a:t>
            </a:r>
            <a:r>
              <a:rPr lang="en-GB" sz="280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कौशल</a:t>
            </a:r>
            <a:r>
              <a:rPr lang="en-GB" sz="280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शामिल</a:t>
            </a:r>
            <a:r>
              <a:rPr lang="en-GB" sz="280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हैं</a:t>
            </a:r>
            <a:r>
              <a:rPr lang="en-GB" sz="2800" dirty="0">
                <a:solidFill>
                  <a:srgbClr val="000000"/>
                </a:solidFill>
                <a:latin typeface="Kokila"/>
                <a:ea typeface="Kokila"/>
                <a:cs typeface="Kokila"/>
                <a:sym typeface="Kokila"/>
              </a:rPr>
              <a:t> ?   </a:t>
            </a:r>
            <a:endParaRPr sz="2800" dirty="0">
              <a:solidFill>
                <a:srgbClr val="000000"/>
              </a:solidFill>
              <a:latin typeface="Kokila"/>
              <a:ea typeface="Kokila"/>
              <a:cs typeface="Kokila"/>
              <a:sym typeface="Kokil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 dirty="0"/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725" y="1721312"/>
            <a:ext cx="7448550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 txBox="1"/>
          <p:nvPr/>
        </p:nvSpPr>
        <p:spPr>
          <a:xfrm>
            <a:off x="311150" y="0"/>
            <a:ext cx="8521700" cy="66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2564"/>
              <a:buFont typeface="PT Sans Narrow"/>
              <a:buNone/>
            </a:pPr>
            <a:r>
              <a:rPr lang="en-GB" sz="3000" b="1" i="0" u="none" strike="noStrike" cap="none" dirty="0" err="1">
                <a:latin typeface="Sahitya"/>
                <a:ea typeface="Sahitya"/>
                <a:cs typeface="Sahitya"/>
                <a:sym typeface="Sahitya"/>
              </a:rPr>
              <a:t>FLN</a:t>
            </a:r>
            <a:r>
              <a:rPr lang="en-GB" sz="3000" b="1" i="0" u="none" strike="noStrike" cap="none" dirty="0">
                <a:latin typeface="Sahitya"/>
                <a:ea typeface="Sahitya"/>
                <a:cs typeface="Sahitya"/>
                <a:sym typeface="Sahitya"/>
              </a:rPr>
              <a:t> व </a:t>
            </a:r>
            <a:r>
              <a:rPr lang="en-GB" sz="3000" b="1" i="0" u="none" strike="noStrike" cap="none" dirty="0" err="1">
                <a:latin typeface="Sahitya"/>
                <a:ea typeface="Sahitya"/>
                <a:cs typeface="Sahitya"/>
                <a:sym typeface="Sahitya"/>
              </a:rPr>
              <a:t>निपुण</a:t>
            </a:r>
            <a:r>
              <a:rPr lang="en-GB" sz="3000" b="1" i="0" u="none" strike="noStrike" cap="none" dirty="0"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3000" b="1" i="0" u="none" strike="noStrike" cap="none" dirty="0" err="1">
                <a:latin typeface="Sahitya"/>
                <a:ea typeface="Sahitya"/>
                <a:cs typeface="Sahitya"/>
                <a:sym typeface="Sahitya"/>
              </a:rPr>
              <a:t>भारत</a:t>
            </a:r>
            <a:r>
              <a:rPr lang="en-GB" sz="3000" b="1" i="0" u="none" strike="noStrike" cap="none" dirty="0">
                <a:latin typeface="Sahitya"/>
                <a:ea typeface="Sahitya"/>
                <a:cs typeface="Sahitya"/>
                <a:sym typeface="Sahitya"/>
              </a:rPr>
              <a:t> </a:t>
            </a:r>
            <a:r>
              <a:rPr lang="en-GB" sz="3000" b="1" i="0" u="none" strike="noStrike" cap="none" dirty="0" err="1">
                <a:latin typeface="Sahitya"/>
                <a:ea typeface="Sahitya"/>
                <a:cs typeface="Sahitya"/>
                <a:sym typeface="Sahitya"/>
              </a:rPr>
              <a:t>मिशन</a:t>
            </a:r>
            <a:r>
              <a:rPr lang="en-GB" sz="3000" b="1" i="0" u="none" strike="noStrike" cap="none" dirty="0">
                <a:latin typeface="Sahitya"/>
                <a:ea typeface="Sahitya"/>
                <a:cs typeface="Sahitya"/>
                <a:sym typeface="Sahitya"/>
              </a:rPr>
              <a:t> </a:t>
            </a:r>
            <a:endParaRPr sz="3000" b="1" i="0" u="none" strike="noStrike" cap="none" dirty="0">
              <a:latin typeface="Sahitya"/>
              <a:ea typeface="Sahitya"/>
              <a:cs typeface="Sahitya"/>
              <a:sym typeface="Sahity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485</Words>
  <Application>Microsoft Office PowerPoint</Application>
  <PresentationFormat>On-screen Show (16:9)</PresentationFormat>
  <Paragraphs>33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Sahitya</vt:lpstr>
      <vt:lpstr>Arial</vt:lpstr>
      <vt:lpstr>PT Sans Narrow</vt:lpstr>
      <vt:lpstr>Noto Sans Symbols</vt:lpstr>
      <vt:lpstr>Calibri</vt:lpstr>
      <vt:lpstr>Kokila</vt:lpstr>
      <vt:lpstr>Open Sans</vt:lpstr>
      <vt:lpstr>Tropic</vt:lpstr>
      <vt:lpstr>FLN व निपुण भारत मिशन </vt:lpstr>
      <vt:lpstr>FLN व निपुण भारत मिशन </vt:lpstr>
      <vt:lpstr>बुनियादी कौशल क्यों ज़रूरी हैं? </vt:lpstr>
      <vt:lpstr>बुनियादी कौशल क्यों ज़रूरी हैं? - अकादमिक उपलब्धि के लिए  </vt:lpstr>
      <vt:lpstr>बुनियादी कौशल क्यों ज़रूरी हैं? - अकादमिक उपलब्धि के लिए  </vt:lpstr>
      <vt:lpstr>बुनियादी कौशल क्यों ज़रूरी हैं? - अकादमिक उपलब्धि के लिए  </vt:lpstr>
      <vt:lpstr>बुनियादी कौशल क्यों ज़रूरी हैं?</vt:lpstr>
      <vt:lpstr>बुनियादी कौशल क्यों ज़रूरी हैं?</vt:lpstr>
      <vt:lpstr>बुनियादी साक्षरता व बुनियादी संख्या ज्ञान क्या है ? </vt:lpstr>
      <vt:lpstr>बुनियादी साक्षरता क्या है ?</vt:lpstr>
      <vt:lpstr>PowerPoint Presentation</vt:lpstr>
      <vt:lpstr>PowerPoint Presentation</vt:lpstr>
      <vt:lpstr>PowerPoint Presentation</vt:lpstr>
      <vt:lpstr>PowerPoint Presentation</vt:lpstr>
      <vt:lpstr>बुनियादी संख्या ज्ञान क्या है 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FLN व निपुण भारत मिशन</dc:title>
  <dc:creator>Saquib Ahsan</dc:creator>
  <cp:lastModifiedBy>VIKAS</cp:lastModifiedBy>
  <cp:revision>10</cp:revision>
  <dcterms:modified xsi:type="dcterms:W3CDTF">2021-12-19T01:33:17Z</dcterms:modified>
</cp:coreProperties>
</file>